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omments/modernComment_7FFFEC1A_9AF12F26.xml" ContentType="application/vnd.ms-powerpoint.comments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omments/modernComment_7FFFEC2F_DA3E39D3.xml" ContentType="application/vnd.ms-powerpoint.comments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3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4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5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6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7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8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7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8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9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40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41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2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43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44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7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8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9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50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51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52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53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54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5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56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57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8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9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60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61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62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767" r:id="rId5"/>
  </p:sldMasterIdLst>
  <p:notesMasterIdLst>
    <p:notesMasterId r:id="rId36"/>
  </p:notesMasterIdLst>
  <p:handoutMasterIdLst>
    <p:handoutMasterId r:id="rId37"/>
  </p:handoutMasterIdLst>
  <p:sldIdLst>
    <p:sldId id="2147478539" r:id="rId6"/>
    <p:sldId id="2147478545" r:id="rId7"/>
    <p:sldId id="2147478549" r:id="rId8"/>
    <p:sldId id="2147478556" r:id="rId9"/>
    <p:sldId id="2147478557" r:id="rId10"/>
    <p:sldId id="2147478559" r:id="rId11"/>
    <p:sldId id="2147478565" r:id="rId12"/>
    <p:sldId id="2147478554" r:id="rId13"/>
    <p:sldId id="2147478575" r:id="rId14"/>
    <p:sldId id="2147478588" r:id="rId15"/>
    <p:sldId id="2147478560" r:id="rId16"/>
    <p:sldId id="2147478562" r:id="rId17"/>
    <p:sldId id="2147478563" r:id="rId18"/>
    <p:sldId id="2147478566" r:id="rId19"/>
    <p:sldId id="2147478547" r:id="rId20"/>
    <p:sldId id="2147478551" r:id="rId21"/>
    <p:sldId id="2147478553" r:id="rId22"/>
    <p:sldId id="2147478568" r:id="rId23"/>
    <p:sldId id="2147478569" r:id="rId24"/>
    <p:sldId id="2147478571" r:id="rId25"/>
    <p:sldId id="2147478572" r:id="rId26"/>
    <p:sldId id="2147478574" r:id="rId27"/>
    <p:sldId id="2147478577" r:id="rId28"/>
    <p:sldId id="2147478578" r:id="rId29"/>
    <p:sldId id="2147478580" r:id="rId30"/>
    <p:sldId id="2147478581" r:id="rId31"/>
    <p:sldId id="2147478583" r:id="rId32"/>
    <p:sldId id="2147478584" r:id="rId33"/>
    <p:sldId id="2147478586" r:id="rId34"/>
    <p:sldId id="2147478587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15" userDrawn="1">
          <p15:clr>
            <a:srgbClr val="A4A3A4"/>
          </p15:clr>
        </p15:guide>
        <p15:guide id="4" orient="horz" pos="946" userDrawn="1">
          <p15:clr>
            <a:srgbClr val="A4A3A4"/>
          </p15:clr>
        </p15:guide>
        <p15:guide id="6" orient="horz" pos="744" userDrawn="1">
          <p15:clr>
            <a:srgbClr val="A4A3A4"/>
          </p15:clr>
        </p15:guide>
        <p15:guide id="9" orient="horz" pos="3792" userDrawn="1">
          <p15:clr>
            <a:srgbClr val="A4A3A4"/>
          </p15:clr>
        </p15:guide>
        <p15:guide id="19" pos="2927" userDrawn="1">
          <p15:clr>
            <a:srgbClr val="A4A3A4"/>
          </p15:clr>
        </p15:guide>
        <p15:guide id="21" pos="2481" userDrawn="1">
          <p15:clr>
            <a:srgbClr val="A4A3A4"/>
          </p15:clr>
        </p15:guide>
        <p15:guide id="22" pos="2774" userDrawn="1">
          <p15:clr>
            <a:srgbClr val="A4A3A4"/>
          </p15:clr>
        </p15:guide>
        <p15:guide id="24" pos="5447" userDrawn="1">
          <p15:clr>
            <a:srgbClr val="A4A3A4"/>
          </p15:clr>
        </p15:guide>
        <p15:guide id="25" pos="5224" userDrawn="1">
          <p15:clr>
            <a:srgbClr val="A4A3A4"/>
          </p15:clr>
        </p15:guide>
        <p15:guide id="26" pos="4940" userDrawn="1">
          <p15:clr>
            <a:srgbClr val="A4A3A4"/>
          </p15:clr>
        </p15:guide>
        <p15:guide id="28" pos="56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1CA00D-D7DB-45A9-644F-08DF2A51EE7F}" name="Eli Oftedal" initials="EO" userId="S::eoftedal@svb.com::4a17ed6a-9edb-473d-8800-86d09ff5e455" providerId="AD"/>
  <p188:author id="{A14E6917-8550-D055-ADEC-5A8EEAC6ACAE}" name="Lane Bruno" initials="LB" userId="S::lbruno@svb.com::8fa76a92-da06-4e96-a51d-ee1c836b8134" providerId="AD"/>
  <p188:author id="{5B5DDE20-DDE6-FC67-7D19-F601400E79A4}" name="Josh Pherigo" initials="JP" userId="S::jpherigo@svb.com::6a5f7869-ef9b-4646-bd19-0f45bd5d7179" providerId="AD"/>
  <p188:author id="{B6E9BE50-EF40-61CC-5AD4-4409592D57E9}" name="Eileen Nolan" initials="EN" userId="S::enolan@svb.com::af7b7716-90d2-4317-957a-a6c08356f198" providerId="AD"/>
  <p188:author id="{7C06E752-A1D9-8525-5C8A-86AF5220C66E}" name="L N" initials="LN" userId="799b2ae903eb3a41" providerId="Windows Live"/>
  <p188:author id="{50596A8D-E14F-D3EA-D2FF-CC66DB16B39E}" name="Jake Ledbetter" initials="JL" userId="S::jledbetter@svb.com::6739e794-a2f9-478d-868b-a16c1003083d" providerId="AD"/>
  <p188:author id="{64ABFAAF-0643-7C84-81DF-4A2C478C1D7A}" name="Laura Landoll" initials="LL" userId="S::llandoll@svb.com::570be992-d2a1-4ea6-b52d-d8baa6822a53" providerId="AD"/>
  <p188:author id="{F2E63ECC-7A10-4A21-AB71-4B57CE88DABE}" name="Geoff Neill" initials="GN" userId="S::gneill@svb.com::fc623e80-2cc0-4764-a24c-a46500f649b3" providerId="AD"/>
  <p188:author id="{11FFAFF3-2F6F-8EBC-878A-7C85CAC1F15F}" name="Anjalika Komatireddy" initials="AK" userId="S::akomatireddy@svb.com::9da65858-dfc5-4b69-a131-e296c1a58c1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y Sherman" initials="CS" lastIdx="29" clrIdx="0">
    <p:extLst>
      <p:ext uri="{19B8F6BF-5375-455C-9EA6-DF929625EA0E}">
        <p15:presenceInfo xmlns:p15="http://schemas.microsoft.com/office/powerpoint/2012/main" userId="S-1-5-21-196152179-1272187586-475923621-45152" providerId="AD"/>
      </p:ext>
    </p:extLst>
  </p:cmAuthor>
  <p:cmAuthor id="2" name="LN" initials="L" lastIdx="3" clrIdx="1">
    <p:extLst>
      <p:ext uri="{19B8F6BF-5375-455C-9EA6-DF929625EA0E}">
        <p15:presenceInfo xmlns:p15="http://schemas.microsoft.com/office/powerpoint/2012/main" userId="L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D3E66"/>
    <a:srgbClr val="BFBFBF"/>
    <a:srgbClr val="2D8AD2"/>
    <a:srgbClr val="7D96AA"/>
    <a:srgbClr val="3C4F58"/>
    <a:srgbClr val="7F7F7F"/>
    <a:srgbClr val="404040"/>
    <a:srgbClr val="33CCCC"/>
    <a:srgbClr val="D8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50F1C-A5FC-4ECE-8F2A-58814FA3E390}" v="2" dt="2025-11-20T04:33:24.2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>
        <p:guide orient="horz" pos="2160"/>
        <p:guide pos="3215"/>
        <p:guide orient="horz" pos="946"/>
        <p:guide orient="horz" pos="744"/>
        <p:guide orient="horz" pos="3792"/>
        <p:guide pos="2927"/>
        <p:guide pos="2481"/>
        <p:guide pos="2774"/>
        <p:guide pos="5447"/>
        <p:guide pos="5224"/>
        <p:guide pos="4940"/>
        <p:guide pos="568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lika Komatireddy" userId="S::akomatireddy@svb.com::9da65858-dfc5-4b69-a131-e296c1a58c10" providerId="AD" clId="Web-{5E791A01-F592-942E-CCF5-E75D8036333E}"/>
    <pc:docChg chg="modSld sldOrd">
      <pc:chgData name="Anjalika Komatireddy" userId="S::akomatireddy@svb.com::9da65858-dfc5-4b69-a131-e296c1a58c10" providerId="AD" clId="Web-{5E791A01-F592-942E-CCF5-E75D8036333E}" dt="2025-11-18T18:37:09.803" v="3"/>
      <pc:docMkLst>
        <pc:docMk/>
      </pc:docMkLst>
      <pc:sldChg chg="mod ord modShow">
        <pc:chgData name="Anjalika Komatireddy" userId="S::akomatireddy@svb.com::9da65858-dfc5-4b69-a131-e296c1a58c10" providerId="AD" clId="Web-{5E791A01-F592-942E-CCF5-E75D8036333E}" dt="2025-11-18T18:37:09.803" v="3"/>
        <pc:sldMkLst>
          <pc:docMk/>
          <pc:sldMk cId="2599497510" sldId="2147478554"/>
        </pc:sldMkLst>
      </pc:sldChg>
      <pc:sldChg chg="mod ord modShow">
        <pc:chgData name="Anjalika Komatireddy" userId="S::akomatireddy@svb.com::9da65858-dfc5-4b69-a131-e296c1a58c10" providerId="AD" clId="Web-{5E791A01-F592-942E-CCF5-E75D8036333E}" dt="2025-11-18T18:36:44.334" v="1"/>
        <pc:sldMkLst>
          <pc:docMk/>
          <pc:sldMk cId="3661511123" sldId="2147478575"/>
        </pc:sldMkLst>
      </pc:sldChg>
    </pc:docChg>
  </pc:docChgLst>
  <pc:docChgLst>
    <pc:chgData name="Lane Bruno" userId="8fa76a92-da06-4e96-a51d-ee1c836b8134" providerId="ADAL" clId="{7F050F1C-A5FC-4ECE-8F2A-58814FA3E390}"/>
    <pc:docChg chg="undo custSel modSld">
      <pc:chgData name="Lane Bruno" userId="8fa76a92-da06-4e96-a51d-ee1c836b8134" providerId="ADAL" clId="{7F050F1C-A5FC-4ECE-8F2A-58814FA3E390}" dt="2025-11-20T04:35:45.752" v="5" actId="1036"/>
      <pc:docMkLst>
        <pc:docMk/>
      </pc:docMkLst>
      <pc:sldChg chg="modSp mod">
        <pc:chgData name="Lane Bruno" userId="8fa76a92-da06-4e96-a51d-ee1c836b8134" providerId="ADAL" clId="{7F050F1C-A5FC-4ECE-8F2A-58814FA3E390}" dt="2025-11-20T04:35:45.752" v="5" actId="1036"/>
        <pc:sldMkLst>
          <pc:docMk/>
          <pc:sldMk cId="3746042769" sldId="2147478549"/>
        </pc:sldMkLst>
        <pc:spChg chg="mod">
          <ac:chgData name="Lane Bruno" userId="8fa76a92-da06-4e96-a51d-ee1c836b8134" providerId="ADAL" clId="{7F050F1C-A5FC-4ECE-8F2A-58814FA3E390}" dt="2025-11-20T04:33:25.695" v="3" actId="1035"/>
          <ac:spMkLst>
            <pc:docMk/>
            <pc:sldMk cId="3746042769" sldId="2147478549"/>
            <ac:spMk id="5" creationId="{B8308296-853A-C4E4-CF16-EBEF6E8F8954}"/>
          </ac:spMkLst>
        </pc:spChg>
        <pc:graphicFrameChg chg="mod">
          <ac:chgData name="Lane Bruno" userId="8fa76a92-da06-4e96-a51d-ee1c836b8134" providerId="ADAL" clId="{7F050F1C-A5FC-4ECE-8F2A-58814FA3E390}" dt="2025-11-20T04:35:45.752" v="5" actId="1036"/>
          <ac:graphicFrameMkLst>
            <pc:docMk/>
            <pc:sldMk cId="3746042769" sldId="2147478549"/>
            <ac:graphicFrameMk id="23" creationId="{D54FA25D-046F-391E-D327-2E418FF50166}"/>
          </ac:graphicFrameMkLst>
        </pc:graphicFrameChg>
      </pc:sldChg>
    </pc:docChg>
  </pc:docChgLst>
  <pc:docChgLst>
    <pc:chgData name="Anjalika Komatireddy" userId="9da65858-dfc5-4b69-a131-e296c1a58c10" providerId="ADAL" clId="{B300532A-B94D-40C2-90A7-932362BB9571}"/>
    <pc:docChg chg="undo custSel addSld delSld modSld sldOrd">
      <pc:chgData name="Anjalika Komatireddy" userId="9da65858-dfc5-4b69-a131-e296c1a58c10" providerId="ADAL" clId="{B300532A-B94D-40C2-90A7-932362BB9571}" dt="2025-11-18T18:39:30.682" v="32"/>
      <pc:docMkLst>
        <pc:docMk/>
      </pc:docMkLst>
      <pc:sldChg chg="modSp mod">
        <pc:chgData name="Anjalika Komatireddy" userId="9da65858-dfc5-4b69-a131-e296c1a58c10" providerId="ADAL" clId="{B300532A-B94D-40C2-90A7-932362BB9571}" dt="2025-11-13T15:32:24.151" v="16" actId="20577"/>
        <pc:sldMkLst>
          <pc:docMk/>
          <pc:sldMk cId="1397444401" sldId="2147478539"/>
        </pc:sldMkLst>
        <pc:spChg chg="mod">
          <ac:chgData name="Anjalika Komatireddy" userId="9da65858-dfc5-4b69-a131-e296c1a58c10" providerId="ADAL" clId="{B300532A-B94D-40C2-90A7-932362BB9571}" dt="2025-11-13T15:32:24.151" v="16" actId="20577"/>
          <ac:spMkLst>
            <pc:docMk/>
            <pc:sldMk cId="1397444401" sldId="2147478539"/>
            <ac:spMk id="14" creationId="{D8CF08E8-77A9-8C8F-1518-0F947810A303}"/>
          </ac:spMkLst>
        </pc:spChg>
      </pc:sldChg>
      <pc:sldChg chg="mod ord modShow">
        <pc:chgData name="Anjalika Komatireddy" userId="9da65858-dfc5-4b69-a131-e296c1a58c10" providerId="ADAL" clId="{B300532A-B94D-40C2-90A7-932362BB9571}" dt="2025-11-13T17:41:38.757" v="26"/>
        <pc:sldMkLst>
          <pc:docMk/>
          <pc:sldMk cId="1887022705" sldId="2147478547"/>
        </pc:sldMkLst>
      </pc:sldChg>
      <pc:sldChg chg="add del mod modShow">
        <pc:chgData name="Anjalika Komatireddy" userId="9da65858-dfc5-4b69-a131-e296c1a58c10" providerId="ADAL" clId="{B300532A-B94D-40C2-90A7-932362BB9571}" dt="2025-11-13T15:31:06.310" v="3" actId="729"/>
        <pc:sldMkLst>
          <pc:docMk/>
          <pc:sldMk cId="3723295381" sldId="2147478551"/>
        </pc:sldMkLst>
      </pc:sldChg>
      <pc:sldChg chg="add del mod modShow">
        <pc:chgData name="Anjalika Komatireddy" userId="9da65858-dfc5-4b69-a131-e296c1a58c10" providerId="ADAL" clId="{B300532A-B94D-40C2-90A7-932362BB9571}" dt="2025-11-13T15:31:06.310" v="3" actId="729"/>
        <pc:sldMkLst>
          <pc:docMk/>
          <pc:sldMk cId="2029194928" sldId="2147478553"/>
        </pc:sldMkLst>
      </pc:sldChg>
      <pc:sldChg chg="add del mod modShow">
        <pc:chgData name="Anjalika Komatireddy" userId="9da65858-dfc5-4b69-a131-e296c1a58c10" providerId="ADAL" clId="{B300532A-B94D-40C2-90A7-932362BB9571}" dt="2025-11-13T15:31:06.310" v="3" actId="729"/>
        <pc:sldMkLst>
          <pc:docMk/>
          <pc:sldMk cId="2599497510" sldId="2147478554"/>
        </pc:sldMkLst>
      </pc:sldChg>
      <pc:sldChg chg="ord">
        <pc:chgData name="Anjalika Komatireddy" userId="9da65858-dfc5-4b69-a131-e296c1a58c10" providerId="ADAL" clId="{B300532A-B94D-40C2-90A7-932362BB9571}" dt="2025-11-13T15:31:56.190" v="8"/>
        <pc:sldMkLst>
          <pc:docMk/>
          <pc:sldMk cId="3409861905" sldId="2147478556"/>
        </pc:sldMkLst>
      </pc:sldChg>
      <pc:sldChg chg="ord">
        <pc:chgData name="Anjalika Komatireddy" userId="9da65858-dfc5-4b69-a131-e296c1a58c10" providerId="ADAL" clId="{B300532A-B94D-40C2-90A7-932362BB9571}" dt="2025-11-13T15:31:56.190" v="8"/>
        <pc:sldMkLst>
          <pc:docMk/>
          <pc:sldMk cId="3767752589" sldId="2147478557"/>
        </pc:sldMkLst>
      </pc:sldChg>
      <pc:sldChg chg="ord">
        <pc:chgData name="Anjalika Komatireddy" userId="9da65858-dfc5-4b69-a131-e296c1a58c10" providerId="ADAL" clId="{B300532A-B94D-40C2-90A7-932362BB9571}" dt="2025-11-13T15:31:56.190" v="8"/>
        <pc:sldMkLst>
          <pc:docMk/>
          <pc:sldMk cId="2777366260" sldId="2147478559"/>
        </pc:sldMkLst>
      </pc:sldChg>
      <pc:sldChg chg="mod ord modShow">
        <pc:chgData name="Anjalika Komatireddy" userId="9da65858-dfc5-4b69-a131-e296c1a58c10" providerId="ADAL" clId="{B300532A-B94D-40C2-90A7-932362BB9571}" dt="2025-11-18T18:39:30.682" v="32"/>
        <pc:sldMkLst>
          <pc:docMk/>
          <pc:sldMk cId="512047010" sldId="2147478560"/>
        </pc:sldMkLst>
      </pc:sldChg>
      <pc:sldChg chg="mod ord modShow">
        <pc:chgData name="Anjalika Komatireddy" userId="9da65858-dfc5-4b69-a131-e296c1a58c10" providerId="ADAL" clId="{B300532A-B94D-40C2-90A7-932362BB9571}" dt="2025-11-18T18:39:30.682" v="32"/>
        <pc:sldMkLst>
          <pc:docMk/>
          <pc:sldMk cId="1085265803" sldId="2147478562"/>
        </pc:sldMkLst>
      </pc:sldChg>
      <pc:sldChg chg="mod ord modShow">
        <pc:chgData name="Anjalika Komatireddy" userId="9da65858-dfc5-4b69-a131-e296c1a58c10" providerId="ADAL" clId="{B300532A-B94D-40C2-90A7-932362BB9571}" dt="2025-11-18T18:39:30.682" v="32"/>
        <pc:sldMkLst>
          <pc:docMk/>
          <pc:sldMk cId="1789335431" sldId="2147478563"/>
        </pc:sldMkLst>
      </pc:sldChg>
      <pc:sldChg chg="ord">
        <pc:chgData name="Anjalika Komatireddy" userId="9da65858-dfc5-4b69-a131-e296c1a58c10" providerId="ADAL" clId="{B300532A-B94D-40C2-90A7-932362BB9571}" dt="2025-11-13T15:31:56.190" v="8"/>
        <pc:sldMkLst>
          <pc:docMk/>
          <pc:sldMk cId="3619314706" sldId="2147478565"/>
        </pc:sldMkLst>
      </pc:sldChg>
      <pc:sldChg chg="mod ord modShow">
        <pc:chgData name="Anjalika Komatireddy" userId="9da65858-dfc5-4b69-a131-e296c1a58c10" providerId="ADAL" clId="{B300532A-B94D-40C2-90A7-932362BB9571}" dt="2025-11-18T18:39:30.682" v="32"/>
        <pc:sldMkLst>
          <pc:docMk/>
          <pc:sldMk cId="2524061804" sldId="2147478566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3042699733" sldId="2147478568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3376138598" sldId="2147478569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3124821829" sldId="2147478571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245916992" sldId="2147478572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397913539" sldId="2147478574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3661511123" sldId="2147478575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133265996" sldId="2147478577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3727639983" sldId="2147478578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2071467091" sldId="2147478580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4147430255" sldId="2147478581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990417693" sldId="2147478583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2027409483" sldId="2147478584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3308732717" sldId="2147478586"/>
        </pc:sldMkLst>
      </pc:sldChg>
      <pc:sldChg chg="mod modShow">
        <pc:chgData name="Anjalika Komatireddy" userId="9da65858-dfc5-4b69-a131-e296c1a58c10" providerId="ADAL" clId="{B300532A-B94D-40C2-90A7-932362BB9571}" dt="2025-11-13T15:31:32.777" v="4" actId="729"/>
        <pc:sldMkLst>
          <pc:docMk/>
          <pc:sldMk cId="3675857261" sldId="2147478587"/>
        </pc:sldMkLst>
      </pc:sldChg>
      <pc:sldChg chg="addSp modSp new">
        <pc:chgData name="Anjalika Komatireddy" userId="9da65858-dfc5-4b69-a131-e296c1a58c10" providerId="ADAL" clId="{B300532A-B94D-40C2-90A7-932362BB9571}" dt="2025-11-13T15:40:34.840" v="22" actId="1076"/>
        <pc:sldMkLst>
          <pc:docMk/>
          <pc:sldMk cId="887757072" sldId="2147478588"/>
        </pc:sldMkLst>
        <pc:picChg chg="add mod">
          <ac:chgData name="Anjalika Komatireddy" userId="9da65858-dfc5-4b69-a131-e296c1a58c10" providerId="ADAL" clId="{B300532A-B94D-40C2-90A7-932362BB9571}" dt="2025-11-13T15:40:34.840" v="22" actId="1076"/>
          <ac:picMkLst>
            <pc:docMk/>
            <pc:sldMk cId="887757072" sldId="2147478588"/>
            <ac:picMk id="1026" creationId="{94987B59-614F-B38C-5A80-E6F5EDBFAB8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Anjalika/Macro_CVC%20Deals%20and%20Dollars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3.xml.rels><?xml version="1.0" encoding="UTF-8" standalone="yes"?>
<Relationships xmlns="http://schemas.openxmlformats.org/package/2006/relationships"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5.xml.rels><?xml version="1.0" encoding="UTF-8" standalone="yes"?>
<Relationships xmlns="http://schemas.openxmlformats.org/package/2006/relationships"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6.xml.rels><?xml version="1.0" encoding="UTF-8" standalone="yes"?>
<Relationships xmlns="http://schemas.openxmlformats.org/package/2006/relationships"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0.xml.rels><?xml version="1.0" encoding="UTF-8" standalone="yes"?>
<Relationships xmlns="http://schemas.openxmlformats.org/package/2006/relationships"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6.xml.rels><?xml version="1.0" encoding="UTF-8" standalone="yes"?>
<Relationships xmlns="http://schemas.openxmlformats.org/package/2006/relationships"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https://svbank.sharepoint.com/sites/MarketInsights/Document%20Library/CVC/CVC%202025/Analysis/EO%20Analysis/Graphics.xlsx" TargetMode="Externa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Anjalika/State%20of%20CVC_Analysis_Investment%20Approach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5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Anjalika/State%20of%20CVC_Analysis_Investment%20Approach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EO%20Analysis/Graphics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Anjalika/State%20of%20CVC_Analysis_Investment%20Approach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https://svbank.sharepoint.com/sites/MarketInsights/Document%20Library/CVC/CVC%202025/Analysis/Anjalika/State%20of%20CVC%20Analysis_2025_Team%20Dynamics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7.xml.rels><?xml version="1.0" encoding="UTF-8" standalone="yes"?>
<Relationships xmlns="http://schemas.openxmlformats.org/package/2006/relationships"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8.xml.rels><?xml version="1.0" encoding="UTF-8" standalone="yes"?>
<Relationships xmlns="http://schemas.openxmlformats.org/package/2006/relationships"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60.xml.rels><?xml version="1.0" encoding="UTF-8" standalone="yes"?>
<Relationships xmlns="http://schemas.openxmlformats.org/package/2006/relationships"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61.xml.rels><?xml version="1.0" encoding="UTF-8" standalone="yes"?>
<Relationships xmlns="http://schemas.openxmlformats.org/package/2006/relationships"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7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240758449431295E-2"/>
          <c:y val="4.552981616318251E-2"/>
          <c:w val="0.9757592415505687"/>
          <c:h val="0.657532349146226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4E9DD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Pre-Seed and Seed</c:v>
                </c:pt>
                <c:pt idx="1">
                  <c:v>Early Stage
(Series A and B)</c:v>
                </c:pt>
                <c:pt idx="2">
                  <c:v>Late Stage and Growth
(Series C and Beyond)</c:v>
                </c:pt>
                <c:pt idx="3">
                  <c:v>Stage Agnostic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5.9405940594059403E-2</c:v>
                </c:pt>
                <c:pt idx="1">
                  <c:v>0.65346534653465349</c:v>
                </c:pt>
                <c:pt idx="2">
                  <c:v>7.9207920792079209E-2</c:v>
                </c:pt>
                <c:pt idx="3">
                  <c:v>0.20792079207920791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57-4E44-BC02-D7F13F65E9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E5E8F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Pre-Seed and Seed</c:v>
                </c:pt>
                <c:pt idx="1">
                  <c:v>Early Stage
(Series A and B)</c:v>
                </c:pt>
                <c:pt idx="2">
                  <c:v>Late Stage and Growth
(Series C and Beyond)</c:v>
                </c:pt>
                <c:pt idx="3">
                  <c:v>Stage Agnostic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9.6153846153846159E-2</c:v>
                </c:pt>
                <c:pt idx="1">
                  <c:v>0.72435897435897434</c:v>
                </c:pt>
                <c:pt idx="2">
                  <c:v>7.0512820512820512E-2</c:v>
                </c:pt>
                <c:pt idx="3">
                  <c:v>0.10897435897435898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57-4E44-BC02-D7F13F65E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17"/>
        <c:axId val="793258448"/>
        <c:axId val="793258808"/>
      </c:barChart>
      <c:catAx>
        <c:axId val="7932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258808"/>
        <c:crosses val="autoZero"/>
        <c:auto val="1"/>
        <c:lblAlgn val="ctr"/>
        <c:lblOffset val="100"/>
        <c:noMultiLvlLbl val="0"/>
      </c:catAx>
      <c:valAx>
        <c:axId val="793258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25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59986679756405E-2"/>
          <c:y val="4.6707541153469485E-2"/>
          <c:w val="0.90039539165671134"/>
          <c:h val="0.858116864935725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Independence from parent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3D5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A5-4756-A4A2-0B8AC060E8DC}"/>
              </c:ext>
            </c:extLst>
          </c:dPt>
          <c:dPt>
            <c:idx val="1"/>
            <c:invertIfNegative val="0"/>
            <c:bubble3D val="0"/>
            <c:spPr>
              <a:solidFill>
                <a:srgbClr val="B3D5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A5-4756-A4A2-0B8AC060E8DC}"/>
              </c:ext>
            </c:extLst>
          </c:dPt>
          <c:dPt>
            <c:idx val="2"/>
            <c:invertIfNegative val="0"/>
            <c:bubble3D val="0"/>
            <c:spPr>
              <a:solidFill>
                <a:srgbClr val="92C2E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A5-4756-A4A2-0B8AC060E8DC}"/>
              </c:ext>
            </c:extLst>
          </c:dPt>
          <c:dPt>
            <c:idx val="3"/>
            <c:invertIfNegative val="0"/>
            <c:bubble3D val="0"/>
            <c:spPr>
              <a:solidFill>
                <a:srgbClr val="70B0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A5-4756-A4A2-0B8AC060E8DC}"/>
              </c:ext>
            </c:extLst>
          </c:dPt>
          <c:dPt>
            <c:idx val="4"/>
            <c:invertIfNegative val="0"/>
            <c:bubble3D val="0"/>
            <c:spPr>
              <a:solidFill>
                <a:srgbClr val="4E9D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A5-4756-A4A2-0B8AC060E8DC}"/>
              </c:ext>
            </c:extLst>
          </c:dPt>
          <c:dPt>
            <c:idx val="5"/>
            <c:invertIfNegative val="0"/>
            <c:bubble3D val="0"/>
            <c:spPr>
              <a:solidFill>
                <a:srgbClr val="2D8A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9A5-4756-A4A2-0B8AC060E8DC}"/>
              </c:ext>
            </c:extLst>
          </c:dPt>
          <c:dPt>
            <c:idx val="6"/>
            <c:invertIfNegative val="0"/>
            <c:bubble3D val="0"/>
            <c:spPr>
              <a:solidFill>
                <a:srgbClr val="2574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9A5-4756-A4A2-0B8AC060E8DC}"/>
              </c:ext>
            </c:extLst>
          </c:dPt>
          <c:dPt>
            <c:idx val="7"/>
            <c:invertIfNegative val="0"/>
            <c:bubble3D val="0"/>
            <c:spPr>
              <a:solidFill>
                <a:srgbClr val="1E5E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9A5-4756-A4A2-0B8AC060E8DC}"/>
              </c:ext>
            </c:extLst>
          </c:dPt>
          <c:dPt>
            <c:idx val="8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9A5-4756-A4A2-0B8AC060E8DC}"/>
              </c:ext>
            </c:extLst>
          </c:dPt>
          <c:dPt>
            <c:idx val="9"/>
            <c:invertIfNegative val="0"/>
            <c:bubble3D val="0"/>
            <c:spPr>
              <a:solidFill>
                <a:srgbClr val="0031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9A5-4756-A4A2-0B8AC060E8DC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A5-4756-A4A2-0B8AC060E8DC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9A5-4756-A4A2-0B8AC060E8DC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9A5-4756-A4A2-0B8AC060E8D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0.19230769230769232</c:v>
                </c:pt>
                <c:pt idx="1">
                  <c:v>0.20512820512820512</c:v>
                </c:pt>
                <c:pt idx="2">
                  <c:v>0.12179487179487179</c:v>
                </c:pt>
                <c:pt idx="3">
                  <c:v>7.0512820512820512E-2</c:v>
                </c:pt>
                <c:pt idx="4">
                  <c:v>5.7692307692307696E-2</c:v>
                </c:pt>
                <c:pt idx="5">
                  <c:v>7.6923076923076927E-2</c:v>
                </c:pt>
                <c:pt idx="6">
                  <c:v>6.4102564102564097E-2</c:v>
                </c:pt>
                <c:pt idx="7">
                  <c:v>0.11538461538461539</c:v>
                </c:pt>
                <c:pt idx="8">
                  <c:v>6.4102564102564097E-2</c:v>
                </c:pt>
                <c:pt idx="9">
                  <c:v>3.2051282051282048E-2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9A5-4756-A4A2-0B8AC060E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418787535"/>
        <c:axId val="418796535"/>
      </c:barChart>
      <c:catAx>
        <c:axId val="41878753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96535"/>
        <c:crosses val="autoZero"/>
        <c:auto val="1"/>
        <c:lblAlgn val="ctr"/>
        <c:lblOffset val="100"/>
        <c:noMultiLvlLbl val="0"/>
      </c:catAx>
      <c:valAx>
        <c:axId val="418796535"/>
        <c:scaling>
          <c:orientation val="minMax"/>
        </c:scaling>
        <c:delete val="0"/>
        <c:axPos val="t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787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More dependent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EE-4418-A165-193999121AB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EE-4418-A165-193999121AB6}"/>
              </c:ext>
            </c:extLst>
          </c:dPt>
          <c:dPt>
            <c:idx val="3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9EE-4418-A165-193999121AB6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EE-4418-A165-193999121A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  <c:extLst/>
            </c:strRef>
          </c:cat>
          <c:val>
            <c:numRef>
              <c:f>Sheet1!$B$2:$B$8</c:f>
              <c:numCache>
                <c:formatCode>General</c:formatCode>
                <c:ptCount val="4"/>
                <c:pt idx="0">
                  <c:v>0.36666666666666664</c:v>
                </c:pt>
                <c:pt idx="1">
                  <c:v>0.16417910447761194</c:v>
                </c:pt>
                <c:pt idx="2">
                  <c:v>3.4482758620689655E-2</c:v>
                </c:pt>
                <c:pt idx="3">
                  <c:v>0.08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89EE-4418-A165-193999121A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Staying the same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4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9EE-4418-A165-193999121AB6}"/>
              </c:ext>
            </c:extLst>
          </c:dPt>
          <c:dPt>
            <c:idx val="1"/>
            <c:invertIfNegative val="0"/>
            <c:bubble3D val="0"/>
            <c:spPr>
              <a:solidFill>
                <a:srgbClr val="A5E7F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9EE-4418-A165-193999121AB6}"/>
              </c:ext>
            </c:extLst>
          </c:dPt>
          <c:dPt>
            <c:idx val="2"/>
            <c:invertIfNegative val="0"/>
            <c:bubble3D val="0"/>
            <c:spPr>
              <a:solidFill>
                <a:srgbClr val="7DD4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9EE-4418-A165-193999121AB6}"/>
              </c:ext>
            </c:extLst>
          </c:dPt>
          <c:dPt>
            <c:idx val="3"/>
            <c:invertIfNegative val="0"/>
            <c:bubble3D val="0"/>
            <c:spPr>
              <a:solidFill>
                <a:srgbClr val="4E9D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9EE-4418-A165-193999121AB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  <c:extLst/>
            </c:strRef>
          </c:cat>
          <c:val>
            <c:numRef>
              <c:f>Sheet1!$C$2:$C$8</c:f>
              <c:numCache>
                <c:formatCode>General</c:formatCode>
                <c:ptCount val="4"/>
                <c:pt idx="0">
                  <c:v>0.51666666666666672</c:v>
                </c:pt>
                <c:pt idx="1">
                  <c:v>0.62686567164179108</c:v>
                </c:pt>
                <c:pt idx="2">
                  <c:v>0.58620689655172409</c:v>
                </c:pt>
                <c:pt idx="3">
                  <c:v>0.6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F-89EE-4418-A165-193999121A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independent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9D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9EE-4418-A165-193999121AB6}"/>
              </c:ext>
            </c:extLst>
          </c:dPt>
          <c:dPt>
            <c:idx val="1"/>
            <c:invertIfNegative val="0"/>
            <c:bubble3D val="0"/>
            <c:spPr>
              <a:solidFill>
                <a:srgbClr val="DCF6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9EE-4418-A165-193999121AB6}"/>
              </c:ext>
            </c:extLst>
          </c:dPt>
          <c:dPt>
            <c:idx val="2"/>
            <c:invertIfNegative val="0"/>
            <c:bubble3D val="0"/>
            <c:spPr>
              <a:solidFill>
                <a:srgbClr val="BAE8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9EE-4418-A165-193999121AB6}"/>
              </c:ext>
            </c:extLst>
          </c:dPt>
          <c:dPt>
            <c:idx val="3"/>
            <c:invertIfNegative val="0"/>
            <c:bubble3D val="0"/>
            <c:spPr>
              <a:solidFill>
                <a:srgbClr val="B3D5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9EE-4418-A165-193999121AB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  <c:extLst/>
            </c:strRef>
          </c:cat>
          <c:val>
            <c:numRef>
              <c:f>Sheet1!$D$2:$D$8</c:f>
              <c:numCache>
                <c:formatCode>General</c:formatCode>
                <c:ptCount val="4"/>
                <c:pt idx="0">
                  <c:v>0.11666666666666667</c:v>
                </c:pt>
                <c:pt idx="1">
                  <c:v>0.20895522388059701</c:v>
                </c:pt>
                <c:pt idx="2">
                  <c:v>0.37931034482758619</c:v>
                </c:pt>
                <c:pt idx="3">
                  <c:v>0.32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8-89EE-4418-A165-193999121A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68885655"/>
        <c:axId val="868888175"/>
      </c:barChart>
      <c:catAx>
        <c:axId val="868885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888175"/>
        <c:crosses val="autoZero"/>
        <c:auto val="1"/>
        <c:lblAlgn val="ctr"/>
        <c:lblOffset val="100"/>
        <c:noMultiLvlLbl val="0"/>
      </c:catAx>
      <c:valAx>
        <c:axId val="86888817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885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'Percent of fund allocated to X'!$F$2</c:f>
              <c:strCache>
                <c:ptCount val="1"/>
                <c:pt idx="0">
                  <c:v>Newbie</c:v>
                </c:pt>
              </c:strCache>
            </c:strRef>
          </c:tx>
          <c:dPt>
            <c:idx val="0"/>
            <c:bubble3D val="0"/>
            <c:spPr>
              <a:solidFill>
                <a:srgbClr val="39AB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9A-4C25-809C-F245028B29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A-4C25-809C-F245028B29D5}"/>
              </c:ext>
            </c:extLst>
          </c:dPt>
          <c:dPt>
            <c:idx val="2"/>
            <c:bubble3D val="0"/>
            <c:spPr>
              <a:solidFill>
                <a:srgbClr val="B3D5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9A-4C25-809C-F245028B29D5}"/>
              </c:ext>
            </c:extLst>
          </c:dPt>
          <c:cat>
            <c:strRef>
              <c:f>'Percent of fund allocated to X'!$G$1:$I$1</c:f>
              <c:strCache>
                <c:ptCount val="3"/>
                <c:pt idx="0">
                  <c:v>Adjacent Markets</c:v>
                </c:pt>
                <c:pt idx="1">
                  <c:v>Core Business</c:v>
                </c:pt>
                <c:pt idx="2">
                  <c:v>New Domains</c:v>
                </c:pt>
              </c:strCache>
            </c:strRef>
          </c:cat>
          <c:val>
            <c:numRef>
              <c:f>'Percent of fund allocated to X'!$G$2:$I$2</c:f>
              <c:numCache>
                <c:formatCode>0%</c:formatCode>
                <c:ptCount val="3"/>
                <c:pt idx="0">
                  <c:v>0.26250000000000001</c:v>
                </c:pt>
                <c:pt idx="1">
                  <c:v>0.51249999999999996</c:v>
                </c:pt>
                <c:pt idx="2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9A-4C25-809C-F245028B2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'Percent of fund allocated to X'!$F$3</c:f>
              <c:strCache>
                <c:ptCount val="1"/>
                <c:pt idx="0">
                  <c:v>Middle</c:v>
                </c:pt>
              </c:strCache>
            </c:strRef>
          </c:tx>
          <c:dPt>
            <c:idx val="0"/>
            <c:bubble3D val="0"/>
            <c:spPr>
              <a:solidFill>
                <a:srgbClr val="39AB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02-404A-8F7D-CDBD12671E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02-404A-8F7D-CDBD12671E1F}"/>
              </c:ext>
            </c:extLst>
          </c:dPt>
          <c:dPt>
            <c:idx val="2"/>
            <c:bubble3D val="0"/>
            <c:spPr>
              <a:solidFill>
                <a:srgbClr val="B3D5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02-404A-8F7D-CDBD12671E1F}"/>
              </c:ext>
            </c:extLst>
          </c:dPt>
          <c:cat>
            <c:strRef>
              <c:f>'Percent of fund allocated to X'!$G$1:$I$1</c:f>
              <c:strCache>
                <c:ptCount val="3"/>
                <c:pt idx="0">
                  <c:v>Adjacent Markets</c:v>
                </c:pt>
                <c:pt idx="1">
                  <c:v>Core Business</c:v>
                </c:pt>
                <c:pt idx="2">
                  <c:v>New Domains</c:v>
                </c:pt>
              </c:strCache>
            </c:strRef>
          </c:cat>
          <c:val>
            <c:numRef>
              <c:f>'Percent of fund allocated to X'!$G$3:$I$3</c:f>
              <c:numCache>
                <c:formatCode>0%</c:formatCode>
                <c:ptCount val="3"/>
                <c:pt idx="0">
                  <c:v>0.35220700152207002</c:v>
                </c:pt>
                <c:pt idx="1">
                  <c:v>0.45266362252663622</c:v>
                </c:pt>
                <c:pt idx="2">
                  <c:v>0.19512937595129376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02-404A-8F7D-CDBD12671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'Percent of fund allocated to X'!$F$4</c:f>
              <c:strCache>
                <c:ptCount val="1"/>
                <c:pt idx="0">
                  <c:v>Mature</c:v>
                </c:pt>
              </c:strCache>
            </c:strRef>
          </c:tx>
          <c:dPt>
            <c:idx val="0"/>
            <c:bubble3D val="0"/>
            <c:spPr>
              <a:solidFill>
                <a:srgbClr val="39AB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F6-4DA4-A0CE-20919CB9CA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F6-4DA4-A0CE-20919CB9CA2C}"/>
              </c:ext>
            </c:extLst>
          </c:dPt>
          <c:dPt>
            <c:idx val="2"/>
            <c:bubble3D val="0"/>
            <c:spPr>
              <a:solidFill>
                <a:srgbClr val="B3D5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F6-4DA4-A0CE-20919CB9CA2C}"/>
              </c:ext>
            </c:extLst>
          </c:dPt>
          <c:cat>
            <c:strRef>
              <c:f>'Percent of fund allocated to X'!$G$1:$I$1</c:f>
              <c:strCache>
                <c:ptCount val="3"/>
                <c:pt idx="0">
                  <c:v>Adjacent Markets</c:v>
                </c:pt>
                <c:pt idx="1">
                  <c:v>Core Business</c:v>
                </c:pt>
                <c:pt idx="2">
                  <c:v>New Domains</c:v>
                </c:pt>
              </c:strCache>
            </c:strRef>
          </c:cat>
          <c:val>
            <c:numRef>
              <c:f>'Percent of fund allocated to X'!$G$4:$I$4</c:f>
              <c:numCache>
                <c:formatCode>0%</c:formatCode>
                <c:ptCount val="3"/>
                <c:pt idx="0">
                  <c:v>0.36067994196869907</c:v>
                </c:pt>
                <c:pt idx="1">
                  <c:v>0.45145014058467819</c:v>
                </c:pt>
                <c:pt idx="2">
                  <c:v>0.18786991744662274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F6-4DA4-A0CE-20919CB9CA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'Percent of fund allocated to X'!$F$5</c:f>
              <c:strCache>
                <c:ptCount val="1"/>
                <c:pt idx="0">
                  <c:v>Strategic</c:v>
                </c:pt>
              </c:strCache>
            </c:strRef>
          </c:tx>
          <c:dPt>
            <c:idx val="0"/>
            <c:bubble3D val="0"/>
            <c:spPr>
              <a:solidFill>
                <a:srgbClr val="39AB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E1-46B4-98AE-804C88002F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E1-46B4-98AE-804C88002F95}"/>
              </c:ext>
            </c:extLst>
          </c:dPt>
          <c:dPt>
            <c:idx val="2"/>
            <c:bubble3D val="0"/>
            <c:spPr>
              <a:solidFill>
                <a:srgbClr val="B3D5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E1-46B4-98AE-804C88002F95}"/>
              </c:ext>
            </c:extLst>
          </c:dPt>
          <c:cat>
            <c:strRef>
              <c:f>'Percent of fund allocated to X'!$G$1:$I$1</c:f>
              <c:strCache>
                <c:ptCount val="3"/>
                <c:pt idx="0">
                  <c:v>Adjacent Markets</c:v>
                </c:pt>
                <c:pt idx="1">
                  <c:v>Core Business</c:v>
                </c:pt>
                <c:pt idx="2">
                  <c:v>New Domains</c:v>
                </c:pt>
              </c:strCache>
            </c:strRef>
          </c:cat>
          <c:val>
            <c:numRef>
              <c:f>'Percent of fund allocated to X'!$G$5:$I$5</c:f>
              <c:numCache>
                <c:formatCode>0%</c:formatCode>
                <c:ptCount val="3"/>
                <c:pt idx="0">
                  <c:v>0.33177257525083614</c:v>
                </c:pt>
                <c:pt idx="1">
                  <c:v>0.52775919732441468</c:v>
                </c:pt>
                <c:pt idx="2">
                  <c:v>0.14046822742474915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E1-46B4-98AE-804C88002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'Percent of fund allocated to X'!$F$6</c:f>
              <c:strCache>
                <c:ptCount val="1"/>
                <c:pt idx="0">
                  <c:v>Hybrid</c:v>
                </c:pt>
              </c:strCache>
            </c:strRef>
          </c:tx>
          <c:dPt>
            <c:idx val="0"/>
            <c:bubble3D val="0"/>
            <c:spPr>
              <a:solidFill>
                <a:srgbClr val="39AB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69-46FE-AD13-D467F07C2B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69-46FE-AD13-D467F07C2B82}"/>
              </c:ext>
            </c:extLst>
          </c:dPt>
          <c:dPt>
            <c:idx val="2"/>
            <c:bubble3D val="0"/>
            <c:spPr>
              <a:solidFill>
                <a:srgbClr val="B3D5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69-46FE-AD13-D467F07C2B82}"/>
              </c:ext>
            </c:extLst>
          </c:dPt>
          <c:cat>
            <c:strRef>
              <c:f>'Percent of fund allocated to X'!$G$1:$I$1</c:f>
              <c:strCache>
                <c:ptCount val="3"/>
                <c:pt idx="0">
                  <c:v>Adjacent Markets</c:v>
                </c:pt>
                <c:pt idx="1">
                  <c:v>Core Business</c:v>
                </c:pt>
                <c:pt idx="2">
                  <c:v>New Domains</c:v>
                </c:pt>
              </c:strCache>
            </c:strRef>
          </c:cat>
          <c:val>
            <c:numRef>
              <c:f>'Percent of fund allocated to X'!$G$6:$I$6</c:f>
              <c:numCache>
                <c:formatCode>0%</c:formatCode>
                <c:ptCount val="3"/>
                <c:pt idx="0">
                  <c:v>0.36148168111515366</c:v>
                </c:pt>
                <c:pt idx="1">
                  <c:v>0.44233331836080791</c:v>
                </c:pt>
                <c:pt idx="2">
                  <c:v>0.19618500052403837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69-46FE-AD13-D467F07C2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'Percent of fund allocated to X'!$F$7</c:f>
              <c:strCache>
                <c:ptCount val="1"/>
                <c:pt idx="0">
                  <c:v>Financial</c:v>
                </c:pt>
              </c:strCache>
            </c:strRef>
          </c:tx>
          <c:dPt>
            <c:idx val="0"/>
            <c:bubble3D val="0"/>
            <c:spPr>
              <a:solidFill>
                <a:srgbClr val="39ABD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61-4259-A5F8-55FF1700A5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61-4259-A5F8-55FF1700A59F}"/>
              </c:ext>
            </c:extLst>
          </c:dPt>
          <c:dPt>
            <c:idx val="2"/>
            <c:bubble3D val="0"/>
            <c:spPr>
              <a:solidFill>
                <a:srgbClr val="B3D5E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61-4259-A5F8-55FF1700A59F}"/>
              </c:ext>
            </c:extLst>
          </c:dPt>
          <c:cat>
            <c:strRef>
              <c:f>'Percent of fund allocated to X'!$G$1:$I$1</c:f>
              <c:strCache>
                <c:ptCount val="3"/>
                <c:pt idx="0">
                  <c:v>Adjacent Markets</c:v>
                </c:pt>
                <c:pt idx="1">
                  <c:v>Core Business</c:v>
                </c:pt>
                <c:pt idx="2">
                  <c:v>New Domains</c:v>
                </c:pt>
              </c:strCache>
            </c:strRef>
          </c:cat>
          <c:val>
            <c:numRef>
              <c:f>'Percent of fund allocated to X'!$G$7:$I$7</c:f>
              <c:numCache>
                <c:formatCode>0%</c:formatCode>
                <c:ptCount val="3"/>
                <c:pt idx="0">
                  <c:v>0.35862068965517241</c:v>
                </c:pt>
                <c:pt idx="1">
                  <c:v>0.34310344827586209</c:v>
                </c:pt>
                <c:pt idx="2">
                  <c:v>0.2982758620689655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61-4259-A5F8-55FF1700A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09151453975745"/>
          <c:y val="4.3351018190360309E-2"/>
          <c:w val="0.58957183887129061"/>
          <c:h val="0.9132979636192794"/>
        </c:manualLayout>
      </c:layout>
      <c:barChart>
        <c:barDir val="bar"/>
        <c:grouping val="percentStack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377398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Accelerate growth and innovation</c:v>
                </c:pt>
                <c:pt idx="1">
                  <c:v> Access tech and partnerships</c:v>
                </c:pt>
                <c:pt idx="2">
                  <c:v> Generate strategic value</c:v>
                </c:pt>
                <c:pt idx="3">
                  <c:v> Build relationships with partners or targets</c:v>
                </c:pt>
                <c:pt idx="4">
                  <c:v> Generate financial returns only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>
                  <c:v>0.30252100840336132</c:v>
                </c:pt>
                <c:pt idx="1">
                  <c:v>0.30882352941176472</c:v>
                </c:pt>
                <c:pt idx="2">
                  <c:v>0.14423076923076922</c:v>
                </c:pt>
                <c:pt idx="3">
                  <c:v>0.22680412371134021</c:v>
                </c:pt>
                <c:pt idx="4">
                  <c:v>7.2933549432739053E-2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45-4601-9ADA-B217C6D3267A}"/>
            </c:ext>
          </c:extLst>
        </c:ser>
        <c:ser>
          <c:idx val="5"/>
          <c:order val="1"/>
          <c:tx>
            <c:strRef>
              <c:f>Sheet1!$G$1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69B4D5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45-4601-9ADA-B217C6D3267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45-4601-9ADA-B217C6D3267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Accelerate growth and innovation</c:v>
                </c:pt>
                <c:pt idx="1">
                  <c:v> Access tech and partnerships</c:v>
                </c:pt>
                <c:pt idx="2">
                  <c:v> Generate strategic value</c:v>
                </c:pt>
                <c:pt idx="3">
                  <c:v> Build relationships with partners or targets</c:v>
                </c:pt>
                <c:pt idx="4">
                  <c:v> Generate financial returns only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>
                  <c:v>0.38655462184873951</c:v>
                </c:pt>
                <c:pt idx="1">
                  <c:v>0.18137254901960784</c:v>
                </c:pt>
                <c:pt idx="2">
                  <c:v>0.12980769230769232</c:v>
                </c:pt>
                <c:pt idx="3">
                  <c:v>4.4673539518900345E-2</c:v>
                </c:pt>
                <c:pt idx="4">
                  <c:v>3.8897893030794169E-2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45-4601-9ADA-B217C6D3267A}"/>
            </c:ext>
          </c:extLst>
        </c:ser>
        <c:ser>
          <c:idx val="6"/>
          <c:order val="2"/>
          <c:tx>
            <c:strRef>
              <c:f>Sheet1!$H$1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A5DEF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45-4601-9ADA-B217C6D3267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45-4601-9ADA-B217C6D3267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 Accelerate growth and innovation</c:v>
                </c:pt>
                <c:pt idx="1">
                  <c:v> Access tech and partnerships</c:v>
                </c:pt>
                <c:pt idx="2">
                  <c:v> Generate strategic value</c:v>
                </c:pt>
                <c:pt idx="3">
                  <c:v> Build relationships with partners or targets</c:v>
                </c:pt>
                <c:pt idx="4">
                  <c:v> Generate financial returns only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>
                  <c:v>9.8039215686274508E-2</c:v>
                </c:pt>
                <c:pt idx="1">
                  <c:v>0.10049019607843138</c:v>
                </c:pt>
                <c:pt idx="2">
                  <c:v>0.14423076923076922</c:v>
                </c:pt>
                <c:pt idx="3">
                  <c:v>6.8728522336769758E-3</c:v>
                </c:pt>
                <c:pt idx="4">
                  <c:v>2.9173419773095625E-2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345-4601-9ADA-B217C6D3267A}"/>
            </c:ext>
          </c:extLst>
        </c:ser>
        <c:ser>
          <c:idx val="7"/>
          <c:order val="3"/>
          <c:tx>
            <c:strRef>
              <c:f>Sheet1!$I$1</c:f>
              <c:strCache>
                <c:ptCount val="1"/>
                <c:pt idx="0">
                  <c:v>Buffer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 Accelerate growth and innovation</c:v>
                </c:pt>
                <c:pt idx="1">
                  <c:v> Access tech and partnerships</c:v>
                </c:pt>
                <c:pt idx="2">
                  <c:v> Generate strategic value</c:v>
                </c:pt>
                <c:pt idx="3">
                  <c:v> Build relationships with partners or targets</c:v>
                </c:pt>
                <c:pt idx="4">
                  <c:v> Generate financial returns only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0.21288515406162467</c:v>
                </c:pt>
                <c:pt idx="1">
                  <c:v>0.40931372549019607</c:v>
                </c:pt>
                <c:pt idx="2">
                  <c:v>0.58173076923076916</c:v>
                </c:pt>
                <c:pt idx="3">
                  <c:v>0.72164948453608257</c:v>
                </c:pt>
                <c:pt idx="4">
                  <c:v>0.85899513776337111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345-4601-9ADA-B217C6D326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270758384"/>
        <c:axId val="1270758864"/>
      </c:barChart>
      <c:catAx>
        <c:axId val="12707583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758864"/>
        <c:crosses val="autoZero"/>
        <c:auto val="1"/>
        <c:lblAlgn val="ctr"/>
        <c:lblOffset val="100"/>
        <c:noMultiLvlLbl val="0"/>
      </c:catAx>
      <c:valAx>
        <c:axId val="1270758864"/>
        <c:scaling>
          <c:orientation val="minMax"/>
          <c:max val="1"/>
        </c:scaling>
        <c:delete val="0"/>
        <c:axPos val="t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075838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574B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Speed and Efficiency</c:v>
                </c:pt>
                <c:pt idx="1">
                  <c:v>Corporate Prioritization</c:v>
                </c:pt>
                <c:pt idx="2">
                  <c:v>Bureaucratic Decision-Making Process</c:v>
                </c:pt>
                <c:pt idx="3">
                  <c:v>Strategic Misalignment With Corporate or BU</c:v>
                </c:pt>
                <c:pt idx="4">
                  <c:v>Corporate Funding of CVC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0.50641025641025639</c:v>
                </c:pt>
                <c:pt idx="1">
                  <c:v>0.46794871794871795</c:v>
                </c:pt>
                <c:pt idx="2">
                  <c:v>0.44871794871794873</c:v>
                </c:pt>
                <c:pt idx="3">
                  <c:v>0.23717948717948717</c:v>
                </c:pt>
                <c:pt idx="4">
                  <c:v>0.16025641025641027</c:v>
                </c:pt>
                <c:pt idx="5">
                  <c:v>0.21153846153846154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4-4818-863B-DD5EE5A311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180901895"/>
        <c:axId val="1180898655"/>
      </c:barChart>
      <c:catAx>
        <c:axId val="118090189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898655"/>
        <c:crosses val="autoZero"/>
        <c:auto val="1"/>
        <c:lblAlgn val="ctr"/>
        <c:lblOffset val="100"/>
        <c:noMultiLvlLbl val="0"/>
      </c:catAx>
      <c:valAx>
        <c:axId val="1180898655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901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03052728954671E-2"/>
          <c:y val="9.5685081519654894E-2"/>
          <c:w val="0.88899167437557813"/>
          <c:h val="0.7790016959035230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'Deals and dollars'!$C$1</c:f>
              <c:strCache>
                <c:ptCount val="1"/>
                <c:pt idx="0">
                  <c:v>Capital Invested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9743906303470578E-18"/>
                  <c:y val="0.14964733016424778"/>
                </c:manualLayout>
              </c:layout>
              <c:numFmt formatCode="&quot;$&quot;#0,&quot;B&quot;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44-45D6-BF00-059D070D23B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44-45D6-BF00-059D070D23BC}"/>
                </c:ext>
              </c:extLst>
            </c:dLbl>
            <c:numFmt formatCode="&quot;$&quot;#0,&quot;B&quot;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'Deals and dollars'!$A$2:$A$13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  <c:extLst/>
            </c:strRef>
          </c:cat>
          <c:val>
            <c:numRef>
              <c:f>'Deals and dollars'!$C$2:$C$13</c:f>
              <c:numCache>
                <c:formatCode>#,##0.00</c:formatCode>
                <c:ptCount val="11"/>
                <c:pt idx="0">
                  <c:v>115638.18</c:v>
                </c:pt>
                <c:pt idx="1">
                  <c:v>132926.26999999999</c:v>
                </c:pt>
                <c:pt idx="2">
                  <c:v>132923.54</c:v>
                </c:pt>
                <c:pt idx="3">
                  <c:v>203337.26</c:v>
                </c:pt>
                <c:pt idx="4">
                  <c:v>265710.59999999998</c:v>
                </c:pt>
                <c:pt idx="5">
                  <c:v>260370.46</c:v>
                </c:pt>
                <c:pt idx="6">
                  <c:v>427830.15</c:v>
                </c:pt>
                <c:pt idx="7">
                  <c:v>293426.31</c:v>
                </c:pt>
                <c:pt idx="8">
                  <c:v>201910.31</c:v>
                </c:pt>
                <c:pt idx="9">
                  <c:v>236979.7</c:v>
                </c:pt>
                <c:pt idx="10">
                  <c:v>149458.51999999999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844-45D6-BF00-059D070D23BC}"/>
            </c:ext>
          </c:extLst>
        </c:ser>
        <c:ser>
          <c:idx val="3"/>
          <c:order val="3"/>
          <c:tx>
            <c:strRef>
              <c:f>'Deals and dollars'!$E$1</c:f>
              <c:strCache>
                <c:ptCount val="1"/>
                <c:pt idx="0">
                  <c:v>Extrapolated capital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rgbClr val="A5A5A5"/>
              </a:solidFill>
              <a:prstDash val="sysDot"/>
            </a:ln>
            <a:effectLst/>
          </c:spPr>
          <c:invertIfNegative val="0"/>
          <c:dPt>
            <c:idx val="10"/>
            <c:invertIfNegative val="0"/>
            <c:bubble3D val="0"/>
            <c:spPr>
              <a:noFill/>
              <a:ln w="19050">
                <a:solidFill>
                  <a:srgbClr val="A5A5A5"/>
                </a:solidFill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4-F844-45D6-BF00-059D070D23BC}"/>
              </c:ext>
            </c:extLst>
          </c:dPt>
          <c:dLbls>
            <c:dLbl>
              <c:idx val="10"/>
              <c:numFmt formatCode="&quot;$&quot;#0,&quot;B&quot;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A5A5A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844-45D6-BF00-059D070D23BC}"/>
                </c:ext>
              </c:extLst>
            </c:dLbl>
            <c:numFmt formatCode="&quot;$&quot;#0,&quot;B&quot;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'Deals and dollars'!$A$2:$A$13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  <c:extLst/>
            </c:strRef>
          </c:cat>
          <c:val>
            <c:numRef>
              <c:f>'Deals and dollars'!$E$2:$E$13</c:f>
              <c:numCache>
                <c:formatCode>General</c:formatCode>
                <c:ptCount val="11"/>
                <c:pt idx="10">
                  <c:v>267413.52843137254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844-45D6-BF00-059D070D2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06352832"/>
        <c:axId val="806362912"/>
      </c:barChart>
      <c:lineChart>
        <c:grouping val="standard"/>
        <c:varyColors val="0"/>
        <c:ser>
          <c:idx val="0"/>
          <c:order val="0"/>
          <c:tx>
            <c:strRef>
              <c:f>'Deals and dollars'!$B$1</c:f>
              <c:strCache>
                <c:ptCount val="1"/>
                <c:pt idx="0">
                  <c:v>Deal Count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10"/>
            <c:marker>
              <c:symbol val="circle"/>
              <c:size val="8"/>
              <c:spPr>
                <a:solidFill>
                  <a:schemeClr val="accent1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44-45D6-BF00-059D070D23BC}"/>
              </c:ext>
            </c:extLst>
          </c:dPt>
          <c:dLbls>
            <c:dLbl>
              <c:idx val="5"/>
              <c:layout>
                <c:manualLayout>
                  <c:x val="-8.9726667293416107E-2"/>
                  <c:y val="-5.2753898255135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844-45D6-BF00-059D070D23BC}"/>
                </c:ext>
              </c:extLst>
            </c:dLbl>
            <c:dLbl>
              <c:idx val="8"/>
              <c:layout>
                <c:manualLayout>
                  <c:x val="-5.2415489552870231E-2"/>
                  <c:y val="-5.2753898255135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844-45D6-BF00-059D070D23BC}"/>
                </c:ext>
              </c:extLst>
            </c:dLbl>
            <c:dLbl>
              <c:idx val="10"/>
              <c:layout>
                <c:manualLayout>
                  <c:x val="3.7002775208140612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44-45D6-BF00-059D070D23BC}"/>
                </c:ext>
              </c:extLst>
            </c:dLbl>
            <c:numFmt formatCode="0.0,&quot;K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BCFE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'Deals and dollars'!$A$2:$A$13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  <c:extLst/>
            </c:strRef>
          </c:cat>
          <c:val>
            <c:numRef>
              <c:f>'Deals and dollars'!$B$2:$B$13</c:f>
              <c:numCache>
                <c:formatCode>#,###</c:formatCode>
                <c:ptCount val="11"/>
                <c:pt idx="0">
                  <c:v>6678</c:v>
                </c:pt>
                <c:pt idx="1">
                  <c:v>7387</c:v>
                </c:pt>
                <c:pt idx="2">
                  <c:v>7921</c:v>
                </c:pt>
                <c:pt idx="3">
                  <c:v>9231</c:v>
                </c:pt>
                <c:pt idx="4">
                  <c:v>9529</c:v>
                </c:pt>
                <c:pt idx="5">
                  <c:v>10427</c:v>
                </c:pt>
                <c:pt idx="6">
                  <c:v>15340</c:v>
                </c:pt>
                <c:pt idx="7">
                  <c:v>14981</c:v>
                </c:pt>
                <c:pt idx="8">
                  <c:v>11767</c:v>
                </c:pt>
                <c:pt idx="9">
                  <c:v>10453</c:v>
                </c:pt>
                <c:pt idx="10">
                  <c:v>4418</c:v>
                </c:pt>
              </c:numCache>
              <c:extLst/>
            </c:numRef>
          </c:val>
          <c:smooth val="1"/>
          <c:extLst>
            <c:ext xmlns:c16="http://schemas.microsoft.com/office/drawing/2014/chart" uri="{C3380CC4-5D6E-409C-BE32-E72D297353CC}">
              <c16:uniqueId val="{00000008-F844-45D6-BF00-059D070D23BC}"/>
            </c:ext>
          </c:extLst>
        </c:ser>
        <c:ser>
          <c:idx val="2"/>
          <c:order val="2"/>
          <c:tx>
            <c:strRef>
              <c:f>'Deals and dollars'!$D$1</c:f>
              <c:strCache>
                <c:ptCount val="1"/>
                <c:pt idx="0">
                  <c:v>Extrapolated deals</c:v>
                </c:pt>
              </c:strCache>
            </c:strRef>
          </c:tx>
          <c:spPr>
            <a:ln w="19050" cap="sq">
              <a:solidFill>
                <a:srgbClr val="A6A6A6"/>
              </a:solidFill>
              <a:prstDash val="sysDot"/>
              <a:round/>
            </a:ln>
            <a:effectLst/>
          </c:spPr>
          <c:marker>
            <c:symbol val="circle"/>
            <c:size val="8"/>
            <c:spPr>
              <a:solidFill>
                <a:srgbClr val="A6A6A6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9"/>
            <c:marker>
              <c:symbol val="circle"/>
              <c:size val="8"/>
              <c:spPr>
                <a:solidFill>
                  <a:schemeClr val="accent1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844-45D6-BF00-059D070D23BC}"/>
              </c:ext>
            </c:extLst>
          </c:dPt>
          <c:dPt>
            <c:idx val="10"/>
            <c:marker>
              <c:symbol val="circle"/>
              <c:size val="8"/>
              <c:spPr>
                <a:solidFill>
                  <a:srgbClr val="A6A6A6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19050" cap="sq">
                <a:solidFill>
                  <a:srgbClr val="A6A6A6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44-45D6-BF00-059D070D23BC}"/>
              </c:ext>
            </c:extLst>
          </c:dPt>
          <c:dLbls>
            <c:dLbl>
              <c:idx val="10"/>
              <c:layout>
                <c:manualLayout>
                  <c:x val="5.3301682486494107E-3"/>
                  <c:y val="0"/>
                </c:manualLayout>
              </c:layout>
              <c:numFmt formatCode="0,&quot;K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A5A5A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44-45D6-BF00-059D070D23BC}"/>
                </c:ext>
              </c:extLst>
            </c:dLbl>
            <c:numFmt formatCode="0,&quot;K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'Deals and dollars'!$A$2:$A$13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  <c:extLst/>
            </c:strRef>
          </c:cat>
          <c:val>
            <c:numRef>
              <c:f>'Deals and dollars'!$D$2:$D$13</c:f>
              <c:numCache>
                <c:formatCode>General</c:formatCode>
                <c:ptCount val="11"/>
                <c:pt idx="9" formatCode="#,###">
                  <c:v>10453</c:v>
                </c:pt>
                <c:pt idx="10">
                  <c:v>7904.7549019607841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C-F844-45D6-BF00-059D070D23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5178888"/>
        <c:axId val="859276864"/>
      </c:lineChart>
      <c:catAx>
        <c:axId val="80635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362912"/>
        <c:crosses val="autoZero"/>
        <c:auto val="1"/>
        <c:lblAlgn val="ctr"/>
        <c:lblOffset val="100"/>
        <c:noMultiLvlLbl val="0"/>
      </c:catAx>
      <c:valAx>
        <c:axId val="806362912"/>
        <c:scaling>
          <c:orientation val="minMax"/>
          <c:max val="550000"/>
        </c:scaling>
        <c:delete val="0"/>
        <c:axPos val="l"/>
        <c:numFmt formatCode="#,##0.0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6352832"/>
        <c:crosses val="autoZero"/>
        <c:crossBetween val="between"/>
      </c:valAx>
      <c:valAx>
        <c:axId val="859276864"/>
        <c:scaling>
          <c:orientation val="minMax"/>
        </c:scaling>
        <c:delete val="0"/>
        <c:axPos val="r"/>
        <c:numFmt formatCode="#,###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5178888"/>
        <c:crosses val="max"/>
        <c:crossBetween val="between"/>
      </c:valAx>
      <c:catAx>
        <c:axId val="1195178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9276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'Status to moving off BS'!$B$1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AD-4EB0-A152-FAAFCFA9240C}"/>
              </c:ext>
            </c:extLst>
          </c:dPt>
          <c:dPt>
            <c:idx val="1"/>
            <c:invertIfNegative val="0"/>
            <c:bubble3D val="0"/>
            <c:spPr>
              <a:solidFill>
                <a:srgbClr val="7CD7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AD-4EB0-A152-FAAFCFA9240C}"/>
              </c:ext>
            </c:extLst>
          </c:dPt>
          <c:dPt>
            <c:idx val="2"/>
            <c:invertIfNegative val="0"/>
            <c:bubble3D val="0"/>
            <c:spPr>
              <a:solidFill>
                <a:srgbClr val="F5B1A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AD-4EB0-A152-FAAFCFA9240C}"/>
              </c:ext>
            </c:extLst>
          </c:dPt>
          <c:dPt>
            <c:idx val="3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AD-4EB0-A152-FAAFCFA9240C}"/>
              </c:ext>
            </c:extLst>
          </c:dPt>
          <c:dPt>
            <c:idx val="4"/>
            <c:invertIfNegative val="0"/>
            <c:bubble3D val="0"/>
            <c:spPr>
              <a:solidFill>
                <a:srgbClr val="BEC6C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AD-4EB0-A152-FAAFCFA9240C}"/>
              </c:ext>
            </c:extLst>
          </c:dPt>
          <c:dLbls>
            <c:numFmt formatCode="#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'Status to moving off BS'!$A$2:$A$6</c:f>
              <c:strCache>
                <c:ptCount val="5"/>
                <c:pt idx="0">
                  <c:v>Completed</c:v>
                </c:pt>
                <c:pt idx="1">
                  <c:v>In Progress</c:v>
                </c:pt>
                <c:pt idx="2">
                  <c:v>Meeting Resistance</c:v>
                </c:pt>
                <c:pt idx="3">
                  <c:v>Unsuccessful</c:v>
                </c:pt>
                <c:pt idx="4">
                  <c:v>Other</c:v>
                </c:pt>
              </c:strCache>
            </c:strRef>
          </c:cat>
          <c:val>
            <c:numRef>
              <c:f>'Status to moving off BS'!$B$2:$B$6</c:f>
              <c:numCache>
                <c:formatCode>0.00%</c:formatCode>
                <c:ptCount val="5"/>
                <c:pt idx="0">
                  <c:v>0.1071</c:v>
                </c:pt>
                <c:pt idx="1">
                  <c:v>0.32140000000000002</c:v>
                </c:pt>
                <c:pt idx="2">
                  <c:v>0.25</c:v>
                </c:pt>
                <c:pt idx="3">
                  <c:v>0.17860000000000001</c:v>
                </c:pt>
                <c:pt idx="4">
                  <c:v>0.1429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AD-4EB0-A152-FAAFCFA924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7"/>
        <c:axId val="160285975"/>
        <c:axId val="160302175"/>
      </c:barChart>
      <c:catAx>
        <c:axId val="160285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02175"/>
        <c:crosses val="autoZero"/>
        <c:auto val="1"/>
        <c:lblAlgn val="ctr"/>
        <c:lblOffset val="100"/>
        <c:noMultiLvlLbl val="0"/>
      </c:catAx>
      <c:valAx>
        <c:axId val="160302175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60285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'Moving off ballance sheet '!$A$3</c:f>
              <c:strCache>
                <c:ptCount val="1"/>
                <c:pt idx="0">
                  <c:v>Yes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numFmt formatCode="#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'Moving off ballance sheet '!$B$1:$F$1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'Moving off ballance sheet '!$B$3:$F$3</c:f>
              <c:numCache>
                <c:formatCode>0.00%</c:formatCode>
                <c:ptCount val="5"/>
                <c:pt idx="0">
                  <c:v>0.24390000000000001</c:v>
                </c:pt>
                <c:pt idx="1">
                  <c:v>0.1938</c:v>
                </c:pt>
                <c:pt idx="2">
                  <c:v>0.13919999999999999</c:v>
                </c:pt>
                <c:pt idx="3">
                  <c:v>0.18920000000000001</c:v>
                </c:pt>
                <c:pt idx="4">
                  <c:v>0.2414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0C1-422C-B5CA-D91BB0E6C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673328"/>
        <c:axId val="1114673688"/>
      </c:lineChart>
      <c:catAx>
        <c:axId val="111467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4673688"/>
        <c:crosses val="autoZero"/>
        <c:auto val="1"/>
        <c:lblAlgn val="ctr"/>
        <c:lblOffset val="100"/>
        <c:noMultiLvlLbl val="0"/>
      </c:catAx>
      <c:valAx>
        <c:axId val="1114673688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11467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689912373349259"/>
          <c:y val="6.52334910704363E-2"/>
          <c:w val="0.51310087626650747"/>
          <c:h val="0.86953301785912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574B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Sponsor Deals</c:v>
                </c:pt>
                <c:pt idx="1">
                  <c:v>Advise Or Ad Hoc Work</c:v>
                </c:pt>
                <c:pt idx="2">
                  <c:v>Complete Material Business/Technical Due Diligence</c:v>
                </c:pt>
                <c:pt idx="3">
                  <c:v>None/Minimal</c:v>
                </c:pt>
                <c:pt idx="4">
                  <c:v>Vote On Or Approve Deals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0.3141025641025641</c:v>
                </c:pt>
                <c:pt idx="1">
                  <c:v>0.30769230769230771</c:v>
                </c:pt>
                <c:pt idx="2">
                  <c:v>0.16666666666666666</c:v>
                </c:pt>
                <c:pt idx="3">
                  <c:v>0.13461538461538461</c:v>
                </c:pt>
                <c:pt idx="4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2F-4BD2-ABA4-932F5AFBD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0717079"/>
        <c:axId val="530720679"/>
      </c:barChart>
      <c:catAx>
        <c:axId val="53071707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720679"/>
        <c:crosses val="autoZero"/>
        <c:auto val="1"/>
        <c:lblAlgn val="ctr"/>
        <c:lblOffset val="100"/>
        <c:noMultiLvlLbl val="0"/>
      </c:catAx>
      <c:valAx>
        <c:axId val="530720679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717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62944051512524"/>
          <c:y val="2.382724683198461E-2"/>
          <c:w val="0.59158201432036539"/>
          <c:h val="0.952345506336030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rgbClr val="B3D5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35-4838-9897-F4BA69FC41F8}"/>
              </c:ext>
            </c:extLst>
          </c:dPt>
          <c:dPt>
            <c:idx val="1"/>
            <c:bubble3D val="0"/>
            <c:spPr>
              <a:solidFill>
                <a:srgbClr val="1E5E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35-4838-9897-F4BA69FC41F8}"/>
              </c:ext>
            </c:extLst>
          </c:dPt>
          <c:dPt>
            <c:idx val="2"/>
            <c:bubble3D val="0"/>
            <c:spPr>
              <a:solidFill>
                <a:srgbClr val="4E9D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435-4838-9897-F4BA69FC41F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435-4838-9897-F4BA69FC41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Some</c:v>
                </c:pt>
                <c:pt idx="2">
                  <c:v>Significant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0.23717948717948717</c:v>
                </c:pt>
                <c:pt idx="1">
                  <c:v>0.39102564102564102</c:v>
                </c:pt>
                <c:pt idx="2">
                  <c:v>0.37179487179487181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35-4838-9897-F4BA69FC4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27"/>
        <c:holeSize val="4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6F5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9-48E2-9B2A-E0DCE0DBE622}"/>
              </c:ext>
            </c:extLst>
          </c:dPt>
          <c:dPt>
            <c:idx val="1"/>
            <c:invertIfNegative val="0"/>
            <c:bubble3D val="0"/>
            <c:spPr>
              <a:solidFill>
                <a:srgbClr val="F5E0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9-48E2-9B2A-E0DCE0DBE622}"/>
              </c:ext>
            </c:extLst>
          </c:dPt>
          <c:dPt>
            <c:idx val="2"/>
            <c:invertIfNegative val="0"/>
            <c:bubble3D val="0"/>
            <c:spPr>
              <a:solidFill>
                <a:srgbClr val="FFF8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F9-48E2-9B2A-E0DCE0DBE622}"/>
              </c:ext>
            </c:extLst>
          </c:dPt>
          <c:dPt>
            <c:idx val="3"/>
            <c:invertIfNegative val="0"/>
            <c:bubble3D val="0"/>
            <c:spPr>
              <a:solidFill>
                <a:srgbClr val="F9D0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F9-48E2-9B2A-E0DCE0DBE622}"/>
              </c:ext>
            </c:extLst>
          </c:dPt>
          <c:dPt>
            <c:idx val="4"/>
            <c:invertIfNegative val="0"/>
            <c:bubble3D val="0"/>
            <c:spPr>
              <a:solidFill>
                <a:srgbClr val="C9F1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F9-48E2-9B2A-E0DCE0DBE622}"/>
              </c:ext>
            </c:extLst>
          </c:dPt>
          <c:dPt>
            <c:idx val="5"/>
            <c:invertIfNegative val="0"/>
            <c:bubble3D val="0"/>
            <c:spPr>
              <a:solidFill>
                <a:srgbClr val="BAE8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7F9-48E2-9B2A-E0DCE0DBE622}"/>
              </c:ext>
            </c:extLst>
          </c:dPt>
          <c:dPt>
            <c:idx val="6"/>
            <c:invertIfNegative val="0"/>
            <c:bubble3D val="0"/>
            <c:spPr>
              <a:solidFill>
                <a:srgbClr val="EAF3F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7F9-48E2-9B2A-E0DCE0DBE622}"/>
              </c:ext>
            </c:extLst>
          </c:dPt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5.8823529411764705E-2</c:v>
                </c:pt>
                <c:pt idx="1">
                  <c:v>8.0645161290322578E-3</c:v>
                </c:pt>
                <c:pt idx="2">
                  <c:v>2.2727272727272728E-2</c:v>
                </c:pt>
                <c:pt idx="3">
                  <c:v>8.771929824561403E-3</c:v>
                </c:pt>
                <c:pt idx="4">
                  <c:v>4.2194092827004216E-3</c:v>
                </c:pt>
                <c:pt idx="5">
                  <c:v>8.6419753086419748E-2</c:v>
                </c:pt>
                <c:pt idx="6">
                  <c:v>3.614457831325301E-2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7F9-48E2-9B2A-E0DCE0DBE6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6ED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F7F9-48E2-9B2A-E0DCE0DBE622}"/>
              </c:ext>
            </c:extLst>
          </c:dPt>
          <c:dPt>
            <c:idx val="1"/>
            <c:invertIfNegative val="0"/>
            <c:bubble3D val="0"/>
            <c:spPr>
              <a:solidFill>
                <a:srgbClr val="EBC2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F7F9-48E2-9B2A-E0DCE0DBE622}"/>
              </c:ext>
            </c:extLst>
          </c:dPt>
          <c:dPt>
            <c:idx val="2"/>
            <c:invertIfNegative val="0"/>
            <c:bubble3D val="0"/>
            <c:spPr>
              <a:solidFill>
                <a:srgbClr val="FFEE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7F9-48E2-9B2A-E0DCE0DBE622}"/>
              </c:ext>
            </c:extLst>
          </c:dPt>
          <c:dPt>
            <c:idx val="3"/>
            <c:invertIfNegative val="0"/>
            <c:bubble3D val="0"/>
            <c:spPr>
              <a:solidFill>
                <a:srgbClr val="FF94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7F9-48E2-9B2A-E0DCE0DBE622}"/>
              </c:ext>
            </c:extLst>
          </c:dPt>
          <c:dPt>
            <c:idx val="4"/>
            <c:invertIfNegative val="0"/>
            <c:bubble3D val="0"/>
            <c:spPr>
              <a:solidFill>
                <a:srgbClr val="A5E7F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F7F9-48E2-9B2A-E0DCE0DBE622}"/>
              </c:ext>
            </c:extLst>
          </c:dPt>
          <c:dPt>
            <c:idx val="5"/>
            <c:invertIfNegative val="0"/>
            <c:bubble3D val="0"/>
            <c:spPr>
              <a:solidFill>
                <a:srgbClr val="7DD4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F7F9-48E2-9B2A-E0DCE0DBE622}"/>
              </c:ext>
            </c:extLst>
          </c:dPt>
          <c:dPt>
            <c:idx val="6"/>
            <c:invertIfNegative val="0"/>
            <c:bubble3D val="0"/>
            <c:spPr>
              <a:solidFill>
                <a:srgbClr val="B3D5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F7F9-48E2-9B2A-E0DCE0DBE622}"/>
              </c:ext>
            </c:extLst>
          </c:dPt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0.17647058823529413</c:v>
                </c:pt>
                <c:pt idx="1">
                  <c:v>4.0322580645161289E-2</c:v>
                </c:pt>
                <c:pt idx="2">
                  <c:v>6.0606060606060608E-2</c:v>
                </c:pt>
                <c:pt idx="3">
                  <c:v>4.3859649122807015E-2</c:v>
                </c:pt>
                <c:pt idx="4">
                  <c:v>6.7510548523206745E-2</c:v>
                </c:pt>
                <c:pt idx="5">
                  <c:v>7.407407407407407E-2</c:v>
                </c:pt>
                <c:pt idx="6">
                  <c:v>2.4096385542168676E-2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F7F9-48E2-9B2A-E0DCE0DBE6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7F9-48E2-9B2A-E0DCE0DBE622}"/>
              </c:ext>
            </c:extLst>
          </c:dPt>
          <c:dPt>
            <c:idx val="1"/>
            <c:invertIfNegative val="0"/>
            <c:bubble3D val="0"/>
            <c:spPr>
              <a:solidFill>
                <a:srgbClr val="CC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F7F9-48E2-9B2A-E0DCE0DBE622}"/>
              </c:ext>
            </c:extLst>
          </c:dPt>
          <c:dPt>
            <c:idx val="2"/>
            <c:invertIfNegative val="0"/>
            <c:bubble3D val="0"/>
            <c:spPr>
              <a:solidFill>
                <a:srgbClr val="FFD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F7F9-48E2-9B2A-E0DCE0DBE622}"/>
              </c:ext>
            </c:extLst>
          </c:dPt>
          <c:dPt>
            <c:idx val="3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F7F9-48E2-9B2A-E0DCE0DBE622}"/>
              </c:ext>
            </c:extLst>
          </c:dPt>
          <c:dPt>
            <c:idx val="4"/>
            <c:invertIfNegative val="0"/>
            <c:bubble3D val="0"/>
            <c:spPr>
              <a:solidFill>
                <a:srgbClr val="00B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F7F9-48E2-9B2A-E0DCE0DBE622}"/>
              </c:ext>
            </c:extLst>
          </c:dPt>
          <c:dPt>
            <c:idx val="5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F7F9-48E2-9B2A-E0DCE0DBE622}"/>
              </c:ext>
            </c:extLst>
          </c:dPt>
          <c:dPt>
            <c:idx val="6"/>
            <c:invertIfNegative val="0"/>
            <c:bubble3D val="0"/>
            <c:spPr>
              <a:solidFill>
                <a:srgbClr val="2D92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F7F9-48E2-9B2A-E0DCE0DBE622}"/>
              </c:ext>
            </c:extLst>
          </c:dPt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0.26470588235294118</c:v>
                </c:pt>
                <c:pt idx="1">
                  <c:v>0.20564516129032259</c:v>
                </c:pt>
                <c:pt idx="2">
                  <c:v>0.26136363636363635</c:v>
                </c:pt>
                <c:pt idx="3">
                  <c:v>0.15789473684210525</c:v>
                </c:pt>
                <c:pt idx="4">
                  <c:v>0.25316455696202533</c:v>
                </c:pt>
                <c:pt idx="5">
                  <c:v>0.40740740740740738</c:v>
                </c:pt>
                <c:pt idx="6">
                  <c:v>0.28915662650602408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F7F9-48E2-9B2A-E0DCE0DBE6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F7F9-48E2-9B2A-E0DCE0DBE622}"/>
              </c:ext>
            </c:extLst>
          </c:dPt>
          <c:dPt>
            <c:idx val="1"/>
            <c:invertIfNegative val="0"/>
            <c:bubble3D val="0"/>
            <c:spPr>
              <a:solidFill>
                <a:srgbClr val="AC39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F7F9-48E2-9B2A-E0DCE0DBE622}"/>
              </c:ext>
            </c:extLst>
          </c:dPt>
          <c:dPt>
            <c:idx val="2"/>
            <c:invertIfNegative val="0"/>
            <c:bubble3D val="0"/>
            <c:spPr>
              <a:solidFill>
                <a:srgbClr val="E0B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F7F9-48E2-9B2A-E0DCE0DBE622}"/>
              </c:ext>
            </c:extLst>
          </c:dPt>
          <c:dPt>
            <c:idx val="3"/>
            <c:invertIfNegative val="0"/>
            <c:bubble3D val="0"/>
            <c:spPr>
              <a:solidFill>
                <a:srgbClr val="DE2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F7F9-48E2-9B2A-E0DCE0DBE622}"/>
              </c:ext>
            </c:extLst>
          </c:dPt>
          <c:dPt>
            <c:idx val="4"/>
            <c:invertIfNegative val="0"/>
            <c:bubble3D val="0"/>
            <c:spPr>
              <a:solidFill>
                <a:srgbClr val="00A1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F7F9-48E2-9B2A-E0DCE0DBE622}"/>
              </c:ext>
            </c:extLst>
          </c:dPt>
          <c:dPt>
            <c:idx val="5"/>
            <c:invertIfNegative val="0"/>
            <c:bubble3D val="0"/>
            <c:spPr>
              <a:solidFill>
                <a:srgbClr val="1886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F7F9-48E2-9B2A-E0DCE0DBE622}"/>
              </c:ext>
            </c:extLst>
          </c:dPt>
          <c:dPt>
            <c:idx val="6"/>
            <c:invertIfNegative val="0"/>
            <c:bubble3D val="0"/>
            <c:spPr>
              <a:solidFill>
                <a:srgbClr val="2574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F7F9-48E2-9B2A-E0DCE0DBE622}"/>
              </c:ext>
            </c:extLst>
          </c:dPt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0.35294117647058826</c:v>
                </c:pt>
                <c:pt idx="1">
                  <c:v>0.40322580645161288</c:v>
                </c:pt>
                <c:pt idx="2">
                  <c:v>0.48484848484848486</c:v>
                </c:pt>
                <c:pt idx="3">
                  <c:v>0.43859649122807015</c:v>
                </c:pt>
                <c:pt idx="4">
                  <c:v>0.50632911392405067</c:v>
                </c:pt>
                <c:pt idx="5">
                  <c:v>0.24691358024691357</c:v>
                </c:pt>
                <c:pt idx="6">
                  <c:v>0.53012048192771088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F7F9-48E2-9B2A-E0DCE0DBE62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6A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F7F9-48E2-9B2A-E0DCE0DBE622}"/>
              </c:ext>
            </c:extLst>
          </c:dPt>
          <c:dPt>
            <c:idx val="1"/>
            <c:invertIfNegative val="0"/>
            <c:bubble3D val="0"/>
            <c:spPr>
              <a:solidFill>
                <a:srgbClr val="73267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F7F9-48E2-9B2A-E0DCE0DBE622}"/>
              </c:ext>
            </c:extLst>
          </c:dPt>
          <c:dPt>
            <c:idx val="2"/>
            <c:invertIfNegative val="0"/>
            <c:bubble3D val="0"/>
            <c:spPr>
              <a:solidFill>
                <a:srgbClr val="C2A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F7F9-48E2-9B2A-E0DCE0DBE622}"/>
              </c:ext>
            </c:extLst>
          </c:dPt>
          <c:dPt>
            <c:idx val="3"/>
            <c:invertIfNegative val="0"/>
            <c:bubble3D val="0"/>
            <c:spPr>
              <a:solidFill>
                <a:srgbClr val="941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F7F9-48E2-9B2A-E0DCE0DBE622}"/>
              </c:ext>
            </c:extLst>
          </c:dPt>
          <c:dPt>
            <c:idx val="4"/>
            <c:invertIfNegative val="0"/>
            <c:bubble3D val="0"/>
            <c:spPr>
              <a:solidFill>
                <a:srgbClr val="005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F7F9-48E2-9B2A-E0DCE0DBE622}"/>
              </c:ext>
            </c:extLst>
          </c:dPt>
          <c:dPt>
            <c:idx val="5"/>
            <c:invertIfNegative val="0"/>
            <c:bubble3D val="0"/>
            <c:spPr>
              <a:solidFill>
                <a:srgbClr val="0063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F7F9-48E2-9B2A-E0DCE0DBE622}"/>
              </c:ext>
            </c:extLst>
          </c:dPt>
          <c:dPt>
            <c:idx val="6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F7F9-48E2-9B2A-E0DCE0DBE622}"/>
              </c:ext>
            </c:extLst>
          </c:dPt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0.14705882352941177</c:v>
                </c:pt>
                <c:pt idx="1">
                  <c:v>0.34274193548387094</c:v>
                </c:pt>
                <c:pt idx="2">
                  <c:v>0.17045454545454544</c:v>
                </c:pt>
                <c:pt idx="3">
                  <c:v>0.35087719298245612</c:v>
                </c:pt>
                <c:pt idx="4">
                  <c:v>0.16877637130801687</c:v>
                </c:pt>
                <c:pt idx="5">
                  <c:v>0.18518518518518517</c:v>
                </c:pt>
                <c:pt idx="6">
                  <c:v>0.12048192771084337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F7F9-48E2-9B2A-E0DCE0DBE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2"/>
        <c:axId val="256449815"/>
        <c:axId val="256446935"/>
      </c:barChart>
      <c:catAx>
        <c:axId val="256449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46935"/>
        <c:crosses val="autoZero"/>
        <c:auto val="1"/>
        <c:lblAlgn val="ctr"/>
        <c:lblOffset val="400"/>
        <c:noMultiLvlLbl val="0"/>
      </c:catAx>
      <c:valAx>
        <c:axId val="256446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49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3297180359393"/>
          <c:y val="0"/>
          <c:w val="0.5953405639281214"/>
          <c:h val="0.9583961261024205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Count of need_commercial_agreement_from_25</c:v>
                </c:pt>
              </c:strCache>
            </c:strRef>
          </c:tx>
          <c:dPt>
            <c:idx val="0"/>
            <c:bubble3D val="0"/>
            <c:spPr>
              <a:solidFill>
                <a:srgbClr val="FF94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EC-4612-8CAE-F1F4D6D9E84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EC-4612-8CAE-F1F4D6D9E841}"/>
              </c:ext>
            </c:extLst>
          </c:dPt>
          <c:dLbls>
            <c:dLbl>
              <c:idx val="0"/>
              <c:layout>
                <c:manualLayout>
                  <c:x val="-2.8652385149358982E-3"/>
                  <c:y val="6.00981326098855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DEC-4612-8CAE-F1F4D6D9E8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141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DEC-4612-8CAE-F1F4D6D9E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0"/>
        <c:holeSize val="46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spPr>
            <a:solidFill>
              <a:srgbClr val="2574B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B0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A-4F23-8409-4BA4B8A571D3}"/>
              </c:ext>
            </c:extLst>
          </c:dPt>
          <c:dPt>
            <c:idx val="1"/>
            <c:invertIfNegative val="0"/>
            <c:bubble3D val="0"/>
            <c:spPr>
              <a:solidFill>
                <a:srgbClr val="4E9D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EA-4F23-8409-4BA4B8A571D3}"/>
              </c:ext>
            </c:extLst>
          </c:dPt>
          <c:dPt>
            <c:idx val="3"/>
            <c:invertIfNegative val="0"/>
            <c:bubble3D val="0"/>
            <c:spPr>
              <a:solidFill>
                <a:srgbClr val="1E5E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EA-4F23-8409-4BA4B8A571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Never</c:v>
                </c:pt>
                <c:pt idx="1">
                  <c:v>Rarely</c:v>
                </c:pt>
                <c:pt idx="2">
                  <c:v>Occasionally</c:v>
                </c:pt>
                <c:pt idx="3">
                  <c:v>Frequently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0.28846153846153844</c:v>
                </c:pt>
                <c:pt idx="1">
                  <c:v>0.48717948717948717</c:v>
                </c:pt>
                <c:pt idx="2">
                  <c:v>0.17307692307692307</c:v>
                </c:pt>
                <c:pt idx="3">
                  <c:v>5.128205128205128E-2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EA-4F23-8409-4BA4B8A57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62532983"/>
        <c:axId val="562533343"/>
      </c:barChart>
      <c:catAx>
        <c:axId val="562532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533343"/>
        <c:crosses val="autoZero"/>
        <c:auto val="1"/>
        <c:lblAlgn val="ctr"/>
        <c:lblOffset val="100"/>
        <c:noMultiLvlLbl val="0"/>
      </c:catAx>
      <c:valAx>
        <c:axId val="56253334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2532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5.6255170680612906E-2"/>
                  <c:y val="-5.4587608367135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C8-4670-9FB9-23411841A0D4}"/>
                </c:ext>
              </c:extLst>
            </c:dLbl>
            <c:numFmt formatCode="&quot;$&quot;#.0&quot;M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'Check size over time Avg. Avg C'!$A$1:$E$1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'Check size over time Avg. Avg C'!$A$2:$E$2</c:f>
              <c:numCache>
                <c:formatCode>0.0</c:formatCode>
                <c:ptCount val="5"/>
                <c:pt idx="0">
                  <c:v>7.2954545450000001</c:v>
                </c:pt>
                <c:pt idx="1">
                  <c:v>7.1129032260000002</c:v>
                </c:pt>
                <c:pt idx="2">
                  <c:v>7.7352941179999997</c:v>
                </c:pt>
                <c:pt idx="3">
                  <c:v>6.1911764710000003</c:v>
                </c:pt>
                <c:pt idx="4">
                  <c:v>5.6911764710000003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EC8-4670-9FB9-23411841A0D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27112856"/>
        <c:axId val="1127998936"/>
      </c:lineChart>
      <c:catAx>
        <c:axId val="1127112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998936"/>
        <c:crosses val="autoZero"/>
        <c:auto val="1"/>
        <c:lblAlgn val="ctr"/>
        <c:lblOffset val="100"/>
        <c:noMultiLvlLbl val="0"/>
      </c:catAx>
      <c:valAx>
        <c:axId val="1127998936"/>
        <c:scaling>
          <c:orientation val="minMax"/>
          <c:min val="2"/>
        </c:scaling>
        <c:delete val="1"/>
        <c:axPos val="l"/>
        <c:numFmt formatCode="0.0" sourceLinked="1"/>
        <c:majorTickMark val="out"/>
        <c:minorTickMark val="none"/>
        <c:tickLblPos val="nextTo"/>
        <c:crossAx val="1127112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'Invest per yr'!$B$1</c:f>
              <c:strCache>
                <c:ptCount val="1"/>
                <c:pt idx="0">
                  <c:v>Investments per Year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3CE-40E4-B911-C49436C5565F}"/>
              </c:ext>
            </c:extLst>
          </c:dPt>
          <c:dPt>
            <c:idx val="1"/>
            <c:invertIfNegative val="0"/>
            <c:bubble3D val="0"/>
            <c:spPr>
              <a:solidFill>
                <a:srgbClr val="CC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CE-40E4-B911-C49436C5565F}"/>
              </c:ext>
            </c:extLst>
          </c:dPt>
          <c:dPt>
            <c:idx val="2"/>
            <c:invertIfNegative val="0"/>
            <c:bubble3D val="0"/>
            <c:spPr>
              <a:solidFill>
                <a:srgbClr val="FFD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CE-40E4-B911-C49436C5565F}"/>
              </c:ext>
            </c:extLst>
          </c:dPt>
          <c:dPt>
            <c:idx val="3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CE-40E4-B911-C49436C5565F}"/>
              </c:ext>
            </c:extLst>
          </c:dPt>
          <c:dPt>
            <c:idx val="4"/>
            <c:invertIfNegative val="0"/>
            <c:bubble3D val="0"/>
            <c:spPr>
              <a:solidFill>
                <a:srgbClr val="00B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CE-40E4-B911-C49436C5565F}"/>
              </c:ext>
            </c:extLst>
          </c:dPt>
          <c:dPt>
            <c:idx val="5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3CE-40E4-B911-C49436C5565F}"/>
              </c:ext>
            </c:extLst>
          </c:dPt>
          <c:dLbls>
            <c:numFmt formatCode="#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'Invest per yr'!$A$2:$A$7</c:f>
              <c:strCache>
                <c:ptCount val="6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</c:strCache>
            </c:strRef>
          </c:cat>
          <c:val>
            <c:numRef>
              <c:f>'Invest per yr'!$B$2:$B$7</c:f>
              <c:numCache>
                <c:formatCode>General</c:formatCode>
                <c:ptCount val="6"/>
                <c:pt idx="0">
                  <c:v>3.5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CE-40E4-B911-C49436C556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834165360"/>
        <c:axId val="834166080"/>
      </c:barChart>
      <c:catAx>
        <c:axId val="83416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66080"/>
        <c:crosses val="autoZero"/>
        <c:auto val="1"/>
        <c:lblAlgn val="ctr"/>
        <c:lblOffset val="100"/>
        <c:noMultiLvlLbl val="0"/>
      </c:catAx>
      <c:valAx>
        <c:axId val="834166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3416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4E9D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11"/>
                <c:pt idx="0">
                  <c:v>0.31505617977528089</c:v>
                </c:pt>
                <c:pt idx="1">
                  <c:v>0.28584969532836829</c:v>
                </c:pt>
                <c:pt idx="2">
                  <c:v>0.29503850523923747</c:v>
                </c:pt>
                <c:pt idx="3">
                  <c:v>0.2890743550834598</c:v>
                </c:pt>
                <c:pt idx="4">
                  <c:v>0.29586481947942905</c:v>
                </c:pt>
                <c:pt idx="5">
                  <c:v>0.28028776978417264</c:v>
                </c:pt>
                <c:pt idx="6">
                  <c:v>0.27689398878602167</c:v>
                </c:pt>
                <c:pt idx="7">
                  <c:v>0.26430335803458177</c:v>
                </c:pt>
                <c:pt idx="8">
                  <c:v>0.24351891202719933</c:v>
                </c:pt>
                <c:pt idx="9">
                  <c:v>0.26507177033492824</c:v>
                </c:pt>
                <c:pt idx="10">
                  <c:v>0.29166666666666669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976-4895-8491-34B2A03763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5EC9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11"/>
                <c:pt idx="0">
                  <c:v>0.22576779026217228</c:v>
                </c:pt>
                <c:pt idx="1">
                  <c:v>0.21936357481381177</c:v>
                </c:pt>
                <c:pt idx="2">
                  <c:v>0.22825400833228127</c:v>
                </c:pt>
                <c:pt idx="3">
                  <c:v>0.22382397572078908</c:v>
                </c:pt>
                <c:pt idx="4">
                  <c:v>0.23404701931150293</c:v>
                </c:pt>
                <c:pt idx="5">
                  <c:v>0.22705035971223023</c:v>
                </c:pt>
                <c:pt idx="6">
                  <c:v>0.20804537749380622</c:v>
                </c:pt>
                <c:pt idx="7">
                  <c:v>0.21964083049602778</c:v>
                </c:pt>
                <c:pt idx="8">
                  <c:v>0.2366340841478963</c:v>
                </c:pt>
                <c:pt idx="9">
                  <c:v>0.23722488038277512</c:v>
                </c:pt>
                <c:pt idx="10">
                  <c:v>0.22486413043478262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976-4895-8491-34B2A03763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Asia</c:v>
                </c:pt>
              </c:strCache>
            </c:strRef>
          </c:tx>
          <c:spPr>
            <a:solidFill>
              <a:srgbClr val="76DCD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  <c:extLst/>
            </c:strRef>
          </c:cat>
          <c:val>
            <c:numRef>
              <c:f>Sheet1!$D$2:$D$13</c:f>
              <c:numCache>
                <c:formatCode>0%</c:formatCode>
                <c:ptCount val="11"/>
                <c:pt idx="0">
                  <c:v>0.37692883895131085</c:v>
                </c:pt>
                <c:pt idx="1">
                  <c:v>0.41218686526743398</c:v>
                </c:pt>
                <c:pt idx="2">
                  <c:v>0.39325842696629215</c:v>
                </c:pt>
                <c:pt idx="3">
                  <c:v>0.38554086277910254</c:v>
                </c:pt>
                <c:pt idx="4">
                  <c:v>0.36933249370277077</c:v>
                </c:pt>
                <c:pt idx="5">
                  <c:v>0.39952038369304554</c:v>
                </c:pt>
                <c:pt idx="6">
                  <c:v>0.40279045507888905</c:v>
                </c:pt>
                <c:pt idx="7">
                  <c:v>0.4022297883703852</c:v>
                </c:pt>
                <c:pt idx="8">
                  <c:v>0.41716957076073097</c:v>
                </c:pt>
                <c:pt idx="9">
                  <c:v>0.39684210526315788</c:v>
                </c:pt>
                <c:pt idx="10">
                  <c:v>0.37749094202898553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976-4895-8491-34B2A037635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BEC6C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  <c:extLst/>
            </c:strRef>
          </c:cat>
          <c:val>
            <c:numRef>
              <c:f>Sheet1!$E$2:$E$13</c:f>
              <c:numCache>
                <c:formatCode>0%</c:formatCode>
                <c:ptCount val="11"/>
                <c:pt idx="0">
                  <c:v>8.2247191011235954E-2</c:v>
                </c:pt>
                <c:pt idx="1">
                  <c:v>8.2599864590385916E-2</c:v>
                </c:pt>
                <c:pt idx="2">
                  <c:v>8.3449059462189112E-2</c:v>
                </c:pt>
                <c:pt idx="3">
                  <c:v>0.10156080641664861</c:v>
                </c:pt>
                <c:pt idx="4">
                  <c:v>0.10075566750629723</c:v>
                </c:pt>
                <c:pt idx="5">
                  <c:v>9.3141486810551552E-2</c:v>
                </c:pt>
                <c:pt idx="6">
                  <c:v>0.11227017864128309</c:v>
                </c:pt>
                <c:pt idx="7">
                  <c:v>0.11382602309900527</c:v>
                </c:pt>
                <c:pt idx="8">
                  <c:v>0.1026774330641734</c:v>
                </c:pt>
                <c:pt idx="9">
                  <c:v>0.10086124401913876</c:v>
                </c:pt>
                <c:pt idx="10">
                  <c:v>0.10597826086956522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976-4895-8491-34B2A0376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overlap val="100"/>
        <c:axId val="661520727"/>
        <c:axId val="661521087"/>
      </c:barChart>
      <c:catAx>
        <c:axId val="661520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521087"/>
        <c:crosses val="autoZero"/>
        <c:auto val="1"/>
        <c:lblAlgn val="ctr"/>
        <c:lblOffset val="100"/>
        <c:noMultiLvlLbl val="0"/>
      </c:catAx>
      <c:valAx>
        <c:axId val="66152108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520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04603734019538E-2"/>
          <c:y val="3.7455633708032662E-2"/>
          <c:w val="0.94599079253196094"/>
          <c:h val="0.8179484608335259"/>
        </c:manualLayout>
      </c:layout>
      <c:line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AI CVC share capital</c:v>
                </c:pt>
              </c:strCache>
            </c:strRef>
          </c:tx>
          <c:spPr>
            <a:ln w="38100" cap="rnd">
              <a:solidFill>
                <a:srgbClr val="CC66CC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CC66CC"/>
              </a:solidFill>
              <a:ln w="38100">
                <a:solidFill>
                  <a:srgbClr val="CC66CC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YTD</c:v>
                </c:pt>
              </c:strCache>
              <c:extLst/>
            </c:strRef>
          </c:cat>
          <c:val>
            <c:numRef>
              <c:f>Sheet1!$D$2:$D$12</c:f>
              <c:numCache>
                <c:formatCode>0%</c:formatCode>
                <c:ptCount val="6"/>
                <c:pt idx="0">
                  <c:v>0.15580728628921969</c:v>
                </c:pt>
                <c:pt idx="1">
                  <c:v>0.19985639886847867</c:v>
                </c:pt>
                <c:pt idx="2">
                  <c:v>0.19548477140892839</c:v>
                </c:pt>
                <c:pt idx="3">
                  <c:v>0.2959821109359228</c:v>
                </c:pt>
                <c:pt idx="4">
                  <c:v>0.4214212012787083</c:v>
                </c:pt>
                <c:pt idx="5">
                  <c:v>0.63112756762547595</c:v>
                </c:pt>
              </c:numCache>
              <c:extLst/>
            </c:numRef>
          </c:val>
          <c:smooth val="1"/>
          <c:extLst>
            <c:ext xmlns:c16="http://schemas.microsoft.com/office/drawing/2014/chart" uri="{C3380CC4-5D6E-409C-BE32-E72D297353CC}">
              <c16:uniqueId val="{00000000-D600-4867-B5C3-F217E65FADE1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AI VC share capital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00BDFF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 YTD</c:v>
                </c:pt>
              </c:strCache>
              <c:extLst/>
            </c:strRef>
          </c:cat>
          <c:val>
            <c:numRef>
              <c:f>Sheet1!$E$2:$E$12</c:f>
              <c:numCache>
                <c:formatCode>0%</c:formatCode>
                <c:ptCount val="6"/>
                <c:pt idx="0">
                  <c:v>0.16175310394950573</c:v>
                </c:pt>
                <c:pt idx="1">
                  <c:v>0.19343228466640994</c:v>
                </c:pt>
                <c:pt idx="2">
                  <c:v>0.18807623369357587</c:v>
                </c:pt>
                <c:pt idx="3">
                  <c:v>0.23561194338381444</c:v>
                </c:pt>
                <c:pt idx="4">
                  <c:v>0.33915566462374003</c:v>
                </c:pt>
                <c:pt idx="5">
                  <c:v>0.49124677382413284</c:v>
                </c:pt>
              </c:numCache>
              <c:extLst/>
            </c:numRef>
          </c:val>
          <c:smooth val="1"/>
          <c:extLst>
            <c:ext xmlns:c16="http://schemas.microsoft.com/office/drawing/2014/chart" uri="{C3380CC4-5D6E-409C-BE32-E72D297353CC}">
              <c16:uniqueId val="{00000001-D600-4867-B5C3-F217E65FA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832415"/>
        <c:axId val="941832775"/>
      </c:lineChart>
      <c:catAx>
        <c:axId val="94183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832775"/>
        <c:crosses val="autoZero"/>
        <c:auto val="1"/>
        <c:lblAlgn val="ctr"/>
        <c:lblOffset val="100"/>
        <c:noMultiLvlLbl val="0"/>
      </c:catAx>
      <c:valAx>
        <c:axId val="94183277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832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03052728954671E-2"/>
          <c:y val="6.5524928787957668E-2"/>
          <c:w val="0.85568917668825162"/>
          <c:h val="0.8085086723204782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Seed</c:v>
                </c:pt>
              </c:strCache>
            </c:strRef>
          </c:tx>
          <c:spPr>
            <a:solidFill>
              <a:srgbClr val="4E9D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  <c:extLst/>
            </c:strRef>
          </c:cat>
          <c:val>
            <c:numRef>
              <c:f>Sheet1!$B$2:$B$13</c:f>
              <c:numCache>
                <c:formatCode>0%</c:formatCode>
                <c:ptCount val="11"/>
                <c:pt idx="0">
                  <c:v>0.2229645566753482</c:v>
                </c:pt>
                <c:pt idx="1">
                  <c:v>0.22646184340931616</c:v>
                </c:pt>
                <c:pt idx="2">
                  <c:v>0.24409329180278053</c:v>
                </c:pt>
                <c:pt idx="3">
                  <c:v>0.23304743054028296</c:v>
                </c:pt>
                <c:pt idx="4">
                  <c:v>0.21332746866065538</c:v>
                </c:pt>
                <c:pt idx="5">
                  <c:v>0.21828614194835974</c:v>
                </c:pt>
                <c:pt idx="6">
                  <c:v>0.20394907768251494</c:v>
                </c:pt>
                <c:pt idx="7">
                  <c:v>0.19441012970969734</c:v>
                </c:pt>
                <c:pt idx="8">
                  <c:v>0.20697316698000343</c:v>
                </c:pt>
                <c:pt idx="9">
                  <c:v>0.20566550252231278</c:v>
                </c:pt>
                <c:pt idx="10">
                  <c:v>0.22355975924333621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0C8-4795-A28B-CC3570190C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Early stage VC</c:v>
                </c:pt>
              </c:strCache>
            </c:strRef>
          </c:tx>
          <c:spPr>
            <a:solidFill>
              <a:srgbClr val="0D3E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  <c:extLst/>
            </c:strRef>
          </c:cat>
          <c:val>
            <c:numRef>
              <c:f>Sheet1!$C$2:$C$13</c:f>
              <c:numCache>
                <c:formatCode>0%</c:formatCode>
                <c:ptCount val="11"/>
                <c:pt idx="0">
                  <c:v>0.32736949382855851</c:v>
                </c:pt>
                <c:pt idx="1">
                  <c:v>0.33062438057482657</c:v>
                </c:pt>
                <c:pt idx="2">
                  <c:v>0.3456658816379245</c:v>
                </c:pt>
                <c:pt idx="3">
                  <c:v>0.35224690271974196</c:v>
                </c:pt>
                <c:pt idx="4">
                  <c:v>0.35902793050362874</c:v>
                </c:pt>
                <c:pt idx="5">
                  <c:v>0.40488960957964326</c:v>
                </c:pt>
                <c:pt idx="6">
                  <c:v>0.44505066250974279</c:v>
                </c:pt>
                <c:pt idx="7">
                  <c:v>0.48147004323656578</c:v>
                </c:pt>
                <c:pt idx="8">
                  <c:v>0.48624166809092462</c:v>
                </c:pt>
                <c:pt idx="9">
                  <c:v>0.4788513775708188</c:v>
                </c:pt>
                <c:pt idx="10">
                  <c:v>0.45199197477787334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0C8-4795-A28B-CC3570190C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Later stage VC</c:v>
                </c:pt>
              </c:strCache>
            </c:strRef>
          </c:tx>
          <c:spPr>
            <a:solidFill>
              <a:srgbClr val="1E5E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  <c:extLst/>
            </c:strRef>
          </c:cat>
          <c:val>
            <c:numRef>
              <c:f>Sheet1!$D$2:$D$13</c:f>
              <c:numCache>
                <c:formatCode>0%</c:formatCode>
                <c:ptCount val="11"/>
                <c:pt idx="0">
                  <c:v>0.44966594949609329</c:v>
                </c:pt>
                <c:pt idx="1">
                  <c:v>0.4429137760158573</c:v>
                </c:pt>
                <c:pt idx="2">
                  <c:v>0.410240826559295</c:v>
                </c:pt>
                <c:pt idx="3">
                  <c:v>0.41470566673997505</c:v>
                </c:pt>
                <c:pt idx="4">
                  <c:v>0.42764460083571587</c:v>
                </c:pt>
                <c:pt idx="5">
                  <c:v>0.37682424847199703</c:v>
                </c:pt>
                <c:pt idx="6">
                  <c:v>0.35100025980774224</c:v>
                </c:pt>
                <c:pt idx="7">
                  <c:v>0.32411982705373688</c:v>
                </c:pt>
                <c:pt idx="8">
                  <c:v>0.30678516492907193</c:v>
                </c:pt>
                <c:pt idx="9">
                  <c:v>0.31548311990686845</c:v>
                </c:pt>
                <c:pt idx="10">
                  <c:v>0.32444826597879051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0C8-4795-A28B-CC3570190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752530775"/>
        <c:axId val="752527895"/>
      </c:barChart>
      <c:catAx>
        <c:axId val="752530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527895"/>
        <c:crosses val="autoZero"/>
        <c:auto val="1"/>
        <c:lblAlgn val="ctr"/>
        <c:lblOffset val="100"/>
        <c:noMultiLvlLbl val="0"/>
      </c:catAx>
      <c:valAx>
        <c:axId val="75252789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2530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E9DD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US</c:v>
                </c:pt>
                <c:pt idx="1">
                  <c:v>EU</c:v>
                </c:pt>
                <c:pt idx="2">
                  <c:v>Israel</c:v>
                </c:pt>
                <c:pt idx="3">
                  <c:v>Australia</c:v>
                </c:pt>
                <c:pt idx="4">
                  <c:v>Japan</c:v>
                </c:pt>
                <c:pt idx="5">
                  <c:v>LatAm</c:v>
                </c:pt>
                <c:pt idx="6">
                  <c:v>India</c:v>
                </c:pt>
                <c:pt idx="7">
                  <c:v>ASEAN</c:v>
                </c:pt>
                <c:pt idx="8">
                  <c:v>China</c:v>
                </c:pt>
                <c:pt idx="9">
                  <c:v>Middle East</c:v>
                </c:pt>
                <c:pt idx="10">
                  <c:v>Africa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0.37179487179487181</c:v>
                </c:pt>
                <c:pt idx="1">
                  <c:v>0.35256410256410259</c:v>
                </c:pt>
                <c:pt idx="2">
                  <c:v>0.25</c:v>
                </c:pt>
                <c:pt idx="3">
                  <c:v>0.17948717948717949</c:v>
                </c:pt>
                <c:pt idx="4">
                  <c:v>0.14743589743589744</c:v>
                </c:pt>
                <c:pt idx="5">
                  <c:v>0.15384615384615385</c:v>
                </c:pt>
                <c:pt idx="6">
                  <c:v>0.12820512820512819</c:v>
                </c:pt>
                <c:pt idx="7">
                  <c:v>0.13461538461538461</c:v>
                </c:pt>
                <c:pt idx="8">
                  <c:v>0.11538461538461539</c:v>
                </c:pt>
                <c:pt idx="9">
                  <c:v>9.6153846153846159E-2</c:v>
                </c:pt>
                <c:pt idx="10">
                  <c:v>5.128205128205128E-2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57-4803-B0E8-C2A883329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42329439"/>
        <c:axId val="766735904"/>
      </c:barChart>
      <c:catAx>
        <c:axId val="42329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735904"/>
        <c:crosses val="autoZero"/>
        <c:auto val="1"/>
        <c:lblAlgn val="ctr"/>
        <c:lblOffset val="100"/>
        <c:noMultiLvlLbl val="0"/>
      </c:catAx>
      <c:valAx>
        <c:axId val="7667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329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3D5E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17-431D-A487-C93D99A9D28A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617-431D-A487-C93D99A9D28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AI</c:v>
                </c:pt>
                <c:pt idx="1">
                  <c:v>Cybersecurity</c:v>
                </c:pt>
                <c:pt idx="2">
                  <c:v>SaaS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0.88</c:v>
                </c:pt>
                <c:pt idx="1">
                  <c:v>0.68</c:v>
                </c:pt>
                <c:pt idx="2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17-431D-A487-C93D99A9D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6149415"/>
        <c:axId val="1536148695"/>
      </c:barChart>
      <c:catAx>
        <c:axId val="1536149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148695"/>
        <c:crosses val="autoZero"/>
        <c:auto val="1"/>
        <c:lblAlgn val="ctr"/>
        <c:lblOffset val="100"/>
        <c:noMultiLvlLbl val="0"/>
      </c:catAx>
      <c:valAx>
        <c:axId val="1536148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149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E8D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E2-4301-8602-1BEE6E3C6EF8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FE2-4301-8602-1BEE6E3C6EF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AI</c:v>
                </c:pt>
                <c:pt idx="1">
                  <c:v>Big Data</c:v>
                </c:pt>
                <c:pt idx="2">
                  <c:v>Cybersecurity</c:v>
                </c:pt>
                <c:pt idx="3">
                  <c:v>Fintech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0.86</c:v>
                </c:pt>
                <c:pt idx="1">
                  <c:v>0.62</c:v>
                </c:pt>
                <c:pt idx="2">
                  <c:v>0.59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E2-4301-8602-1BEE6E3C6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536149415"/>
        <c:axId val="1536148695"/>
      </c:barChart>
      <c:catAx>
        <c:axId val="1536149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148695"/>
        <c:crosses val="autoZero"/>
        <c:auto val="1"/>
        <c:lblAlgn val="ctr"/>
        <c:lblOffset val="100"/>
        <c:noMultiLvlLbl val="0"/>
      </c:catAx>
      <c:valAx>
        <c:axId val="1536148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149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5E7FD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23-488E-A2E8-EEA1167F4731}"/>
              </c:ext>
            </c:extLst>
          </c:dPt>
          <c:dLbls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0823-488E-A2E8-EEA1167F4731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0823-488E-A2E8-EEA1167F473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AI</c:v>
                </c:pt>
                <c:pt idx="1">
                  <c:v>SaaS</c:v>
                </c:pt>
                <c:pt idx="2">
                  <c:v>Cybersecurity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0.84</c:v>
                </c:pt>
                <c:pt idx="1">
                  <c:v>0.46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23-488E-A2E8-EEA1167F47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6149415"/>
        <c:axId val="1536148695"/>
      </c:barChart>
      <c:catAx>
        <c:axId val="1536149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148695"/>
        <c:crosses val="autoZero"/>
        <c:auto val="1"/>
        <c:lblAlgn val="ctr"/>
        <c:lblOffset val="100"/>
        <c:noMultiLvlLbl val="0"/>
      </c:catAx>
      <c:valAx>
        <c:axId val="1536148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149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9D0C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9C-4F7F-8C0C-2AC2367E4EFB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99C-4F7F-8C0C-2AC2367E4EF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AI</c:v>
                </c:pt>
                <c:pt idx="1">
                  <c:v>Climate Tech</c:v>
                </c:pt>
                <c:pt idx="2">
                  <c:v>SaaS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0.7</c:v>
                </c:pt>
                <c:pt idx="1">
                  <c:v>0.48</c:v>
                </c:pt>
                <c:pt idx="2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C-4F7F-8C0C-2AC2367E4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36149415"/>
        <c:axId val="1536148695"/>
      </c:barChart>
      <c:catAx>
        <c:axId val="15361494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148695"/>
        <c:crosses val="autoZero"/>
        <c:auto val="1"/>
        <c:lblAlgn val="ctr"/>
        <c:lblOffset val="100"/>
        <c:noMultiLvlLbl val="0"/>
      </c:catAx>
      <c:valAx>
        <c:axId val="1536148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6149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Augment existing business and/or accelerate the commercialization with business unit or R&amp;D</c:v>
                </c:pt>
              </c:strCache>
            </c:strRef>
          </c:tx>
          <c:spPr>
            <a:solidFill>
              <a:srgbClr val="2D3B4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B6A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3D-4876-8273-C6CFCC592937}"/>
              </c:ext>
            </c:extLst>
          </c:dPt>
          <c:dPt>
            <c:idx val="1"/>
            <c:invertIfNegative val="0"/>
            <c:bubble3D val="0"/>
            <c:spPr>
              <a:solidFill>
                <a:srgbClr val="984A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3D-4876-8273-C6CFCC592937}"/>
              </c:ext>
            </c:extLst>
          </c:dPt>
          <c:dPt>
            <c:idx val="2"/>
            <c:invertIfNegative val="0"/>
            <c:bubble3D val="0"/>
            <c:spPr>
              <a:solidFill>
                <a:srgbClr val="E0B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63D-4876-8273-C6CFCC592937}"/>
              </c:ext>
            </c:extLst>
          </c:dPt>
          <c:dPt>
            <c:idx val="3"/>
            <c:invertIfNegative val="0"/>
            <c:bubble3D val="0"/>
            <c:spPr>
              <a:solidFill>
                <a:srgbClr val="941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63D-4876-8273-C6CFCC592937}"/>
              </c:ext>
            </c:extLst>
          </c:dPt>
          <c:dPt>
            <c:idx val="4"/>
            <c:invertIfNegative val="0"/>
            <c:bubble3D val="0"/>
            <c:spPr>
              <a:solidFill>
                <a:srgbClr val="005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63D-4876-8273-C6CFCC592937}"/>
              </c:ext>
            </c:extLst>
          </c:dPt>
          <c:dPt>
            <c:idx val="5"/>
            <c:invertIfNegative val="0"/>
            <c:bubble3D val="0"/>
            <c:spPr>
              <a:solidFill>
                <a:srgbClr val="1886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63D-4876-8273-C6CFCC592937}"/>
              </c:ext>
            </c:extLst>
          </c:dPt>
          <c:dPt>
            <c:idx val="6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63D-4876-8273-C6CFCC59293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0.5</c:v>
                </c:pt>
                <c:pt idx="1">
                  <c:v>0.64615384615384619</c:v>
                </c:pt>
                <c:pt idx="2">
                  <c:v>0.48051948051948051</c:v>
                </c:pt>
                <c:pt idx="3">
                  <c:v>0.71666666666666667</c:v>
                </c:pt>
                <c:pt idx="4">
                  <c:v>0.5757575757575758</c:v>
                </c:pt>
                <c:pt idx="5">
                  <c:v>0.14285714285714285</c:v>
                </c:pt>
                <c:pt idx="6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63D-4876-8273-C6CFCC592937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Sensor to understand emerging trends and new markets</c:v>
                </c:pt>
              </c:strCache>
            </c:strRef>
          </c:tx>
          <c:spPr>
            <a:solidFill>
              <a:srgbClr val="238B8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63D-4876-8273-C6CFCC592937}"/>
              </c:ext>
            </c:extLst>
          </c:dPt>
          <c:dPt>
            <c:idx val="1"/>
            <c:invertIfNegative val="0"/>
            <c:bubble3D val="0"/>
            <c:spPr>
              <a:solidFill>
                <a:srgbClr val="CC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E63D-4876-8273-C6CFCC592937}"/>
              </c:ext>
            </c:extLst>
          </c:dPt>
          <c:dPt>
            <c:idx val="2"/>
            <c:invertIfNegative val="0"/>
            <c:bubble3D val="0"/>
            <c:spPr>
              <a:solidFill>
                <a:srgbClr val="FFD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63D-4876-8273-C6CFCC592937}"/>
              </c:ext>
            </c:extLst>
          </c:dPt>
          <c:dPt>
            <c:idx val="3"/>
            <c:invertIfNegative val="0"/>
            <c:bubble3D val="0"/>
            <c:spPr>
              <a:solidFill>
                <a:srgbClr val="DE2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E63D-4876-8273-C6CFCC592937}"/>
              </c:ext>
            </c:extLst>
          </c:dPt>
          <c:dPt>
            <c:idx val="4"/>
            <c:invertIfNegative val="0"/>
            <c:bubble3D val="0"/>
            <c:spPr>
              <a:solidFill>
                <a:srgbClr val="008E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E63D-4876-8273-C6CFCC592937}"/>
              </c:ext>
            </c:extLst>
          </c:dPt>
          <c:dPt>
            <c:idx val="5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E63D-4876-8273-C6CFCC592937}"/>
              </c:ext>
            </c:extLst>
          </c:dPt>
          <c:dPt>
            <c:idx val="6"/>
            <c:invertIfNegative val="0"/>
            <c:bubble3D val="0"/>
            <c:spPr>
              <a:solidFill>
                <a:srgbClr val="2D92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E63D-4876-8273-C6CFCC59293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0.41666666666666669</c:v>
                </c:pt>
                <c:pt idx="1">
                  <c:v>0.2</c:v>
                </c:pt>
                <c:pt idx="2">
                  <c:v>0.40259740259740262</c:v>
                </c:pt>
                <c:pt idx="3">
                  <c:v>0.13333333333333333</c:v>
                </c:pt>
                <c:pt idx="4">
                  <c:v>0.30303030303030304</c:v>
                </c:pt>
                <c:pt idx="5">
                  <c:v>0.75</c:v>
                </c:pt>
                <c:pt idx="6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E63D-4876-8273-C6CFCC592937}"/>
            </c:ext>
          </c:extLst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Source potential M&amp;A target</c:v>
                </c:pt>
              </c:strCache>
            </c:strRef>
          </c:tx>
          <c:spPr>
            <a:solidFill>
              <a:srgbClr val="A6A6A6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BC2E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E63D-4876-8273-C6CFCC592937}"/>
              </c:ext>
            </c:extLst>
          </c:dPt>
          <c:dPt>
            <c:idx val="2"/>
            <c:invertIfNegative val="0"/>
            <c:bubble3D val="0"/>
            <c:spPr>
              <a:solidFill>
                <a:srgbClr val="FFEE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63D-4876-8273-C6CFCC592937}"/>
              </c:ext>
            </c:extLst>
          </c:dPt>
          <c:dPt>
            <c:idx val="3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E63D-4876-8273-C6CFCC592937}"/>
              </c:ext>
            </c:extLst>
          </c:dPt>
          <c:dPt>
            <c:idx val="4"/>
            <c:invertIfNegative val="0"/>
            <c:bubble3D val="0"/>
            <c:spPr>
              <a:solidFill>
                <a:srgbClr val="00B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E63D-4876-8273-C6CFCC592937}"/>
              </c:ext>
            </c:extLst>
          </c:dPt>
          <c:dPt>
            <c:idx val="5"/>
            <c:invertIfNegative val="0"/>
            <c:bubble3D val="0"/>
            <c:spPr>
              <a:solidFill>
                <a:srgbClr val="7DD4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E63D-4876-8273-C6CFCC59293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Sheet1!$E$2:$E$8</c:f>
              <c:numCache>
                <c:formatCode>0.00%</c:formatCode>
                <c:ptCount val="7"/>
                <c:pt idx="0">
                  <c:v>0</c:v>
                </c:pt>
                <c:pt idx="1">
                  <c:v>0.12307692307692308</c:v>
                </c:pt>
                <c:pt idx="2">
                  <c:v>6.4935064935064929E-2</c:v>
                </c:pt>
                <c:pt idx="3">
                  <c:v>0.11666666666666667</c:v>
                </c:pt>
                <c:pt idx="4">
                  <c:v>7.575757575757576E-2</c:v>
                </c:pt>
                <c:pt idx="5">
                  <c:v>3.5714285714285712E-2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E63D-4876-8273-C6CFCC592937}"/>
            </c:ext>
          </c:extLst>
        </c:ser>
        <c:ser>
          <c:idx val="1"/>
          <c:order val="3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6EDE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A-E63D-4876-8273-C6CFCC592937}"/>
              </c:ext>
            </c:extLst>
          </c:dPt>
          <c:dPt>
            <c:idx val="1"/>
            <c:invertIfNegative val="0"/>
            <c:bubble3D val="0"/>
            <c:spPr>
              <a:solidFill>
                <a:srgbClr val="F5E0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E63D-4876-8273-C6CFCC592937}"/>
              </c:ext>
            </c:extLst>
          </c:dPt>
          <c:dPt>
            <c:idx val="2"/>
            <c:invertIfNegative val="0"/>
            <c:bubble3D val="0"/>
            <c:spPr>
              <a:solidFill>
                <a:srgbClr val="FFF2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E63D-4876-8273-C6CFCC592937}"/>
              </c:ext>
            </c:extLst>
          </c:dPt>
          <c:dPt>
            <c:idx val="3"/>
            <c:invertIfNegative val="0"/>
            <c:bubble3D val="0"/>
            <c:spPr>
              <a:solidFill>
                <a:srgbClr val="FF94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E63D-4876-8273-C6CFCC592937}"/>
              </c:ext>
            </c:extLst>
          </c:dPt>
          <c:dPt>
            <c:idx val="4"/>
            <c:invertIfNegative val="0"/>
            <c:bubble3D val="0"/>
            <c:spPr>
              <a:solidFill>
                <a:srgbClr val="CCF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E63D-4876-8273-C6CFCC592937}"/>
              </c:ext>
            </c:extLst>
          </c:dPt>
          <c:dPt>
            <c:idx val="5"/>
            <c:invertIfNegative val="0"/>
            <c:bubble3D val="0"/>
            <c:spPr>
              <a:solidFill>
                <a:srgbClr val="BAE8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E63D-4876-8273-C6CFCC592937}"/>
              </c:ext>
            </c:extLst>
          </c:dPt>
          <c:dPt>
            <c:idx val="6"/>
            <c:invertIfNegative val="0"/>
            <c:bubble3D val="0"/>
            <c:spPr>
              <a:solidFill>
                <a:srgbClr val="B3D5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E63D-4876-8273-C6CFCC59293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8.3333333333333329E-2</c:v>
                </c:pt>
                <c:pt idx="1">
                  <c:v>3.0769230769230771E-2</c:v>
                </c:pt>
                <c:pt idx="2">
                  <c:v>5.1948051948051951E-2</c:v>
                </c:pt>
                <c:pt idx="3">
                  <c:v>3.3333333333333333E-2</c:v>
                </c:pt>
                <c:pt idx="4">
                  <c:v>4.5454545454545456E-2</c:v>
                </c:pt>
                <c:pt idx="5">
                  <c:v>7.1428571428571425E-2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E63D-4876-8273-C6CFCC592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99021712"/>
        <c:axId val="1099022432"/>
      </c:barChart>
      <c:catAx>
        <c:axId val="109902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022432"/>
        <c:crosses val="autoZero"/>
        <c:auto val="1"/>
        <c:lblAlgn val="ctr"/>
        <c:lblOffset val="100"/>
        <c:noMultiLvlLbl val="0"/>
      </c:catAx>
      <c:valAx>
        <c:axId val="109902243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9021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9525"/>
          </c:spPr>
          <c:dPt>
            <c:idx val="0"/>
            <c:bubble3D val="0"/>
            <c:spPr>
              <a:solidFill>
                <a:srgbClr val="EFF2F5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B73-4074-A6C9-CF6FE4FA30DA}"/>
              </c:ext>
            </c:extLst>
          </c:dPt>
          <c:dPt>
            <c:idx val="1"/>
            <c:bubble3D val="0"/>
            <c:spPr>
              <a:solidFill>
                <a:srgbClr val="1E5E8F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B73-4074-A6C9-CF6FE4FA30DA}"/>
              </c:ext>
            </c:extLst>
          </c:dPt>
          <c:dLbls>
            <c:dLbl>
              <c:idx val="0"/>
              <c:layout>
                <c:manualLayout>
                  <c:x val="-0.26431599770069653"/>
                  <c:y val="-6.427714574996276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73-4074-A6C9-CF6FE4FA30DA}"/>
                </c:ext>
              </c:extLst>
            </c:dLbl>
            <c:dLbl>
              <c:idx val="1"/>
              <c:layout>
                <c:manualLayout>
                  <c:x val="0.22911938296626339"/>
                  <c:y val="5.60554636930143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73-4074-A6C9-CF6FE4FA30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'Board Seats'!$D$3:$D$4</c:f>
              <c:numCache>
                <c:formatCode>0%</c:formatCode>
                <c:ptCount val="2"/>
                <c:pt idx="0">
                  <c:v>0.56338028169014087</c:v>
                </c:pt>
                <c:pt idx="1">
                  <c:v>0.43661971830985913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73-4074-A6C9-CF6FE4FA30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BFBFBF"/>
            </a:solidFill>
            <a:ln w="9525"/>
          </c:spPr>
          <c:dPt>
            <c:idx val="0"/>
            <c:bubble3D val="0"/>
            <c:spPr>
              <a:solidFill>
                <a:srgbClr val="EFF2F5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3A-4489-A698-7298F3A8106E}"/>
              </c:ext>
            </c:extLst>
          </c:dPt>
          <c:dPt>
            <c:idx val="1"/>
            <c:bubble3D val="0"/>
            <c:spPr>
              <a:solidFill>
                <a:srgbClr val="1E5E8F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3A-4489-A698-7298F3A8106E}"/>
              </c:ext>
            </c:extLst>
          </c:dPt>
          <c:dLbls>
            <c:dLbl>
              <c:idx val="0"/>
              <c:layout>
                <c:manualLayout>
                  <c:x val="-0.16206985888429801"/>
                  <c:y val="0.158562434574464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A-4489-A698-7298F3A8106E}"/>
                </c:ext>
              </c:extLst>
            </c:dLbl>
            <c:dLbl>
              <c:idx val="1"/>
              <c:layout>
                <c:manualLayout>
                  <c:x val="0.1345804985602366"/>
                  <c:y val="-0.300361539223767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3A-4489-A698-7298F3A810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'Board Seats'!$D$5:$D$6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3A-4489-A698-7298F3A8106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31546977880898"/>
          <c:y val="5.0925925925925923E-2"/>
          <c:w val="0.86612916341309376"/>
          <c:h val="0.89814814814814814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22-4AFA-9AFB-CE6BBDECD63E}"/>
              </c:ext>
            </c:extLst>
          </c:dPt>
          <c:dPt>
            <c:idx val="1"/>
            <c:invertIfNegative val="0"/>
            <c:bubble3D val="0"/>
            <c:spPr>
              <a:solidFill>
                <a:srgbClr val="00C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22-4AFA-9AFB-CE6BBDECD63E}"/>
              </c:ext>
            </c:extLst>
          </c:dPt>
          <c:dPt>
            <c:idx val="2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622-4AFA-9AFB-CE6BBDECD63E}"/>
              </c:ext>
            </c:extLst>
          </c:dPt>
          <c:dLbls>
            <c:numFmt formatCode="#.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'Ownership % average'!$D$2:$D$4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xVal>
          <c:yVal>
            <c:numRef>
              <c:f>'Ownership % average'!$C$2:$C$4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bubbleSize>
            <c:numRef>
              <c:f>'Ownership % average'!$B$2:$B$4</c:f>
              <c:numCache>
                <c:formatCode>0.0</c:formatCode>
                <c:ptCount val="3"/>
                <c:pt idx="0">
                  <c:v>8.6549999999999994</c:v>
                </c:pt>
                <c:pt idx="1">
                  <c:v>7.5069999999999997</c:v>
                </c:pt>
                <c:pt idx="2">
                  <c:v>7.2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4622-4AFA-9AFB-CE6BBDECD63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2036839872"/>
        <c:axId val="2036847072"/>
      </c:bubbleChart>
      <c:valAx>
        <c:axId val="2036839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6847072"/>
        <c:crosses val="autoZero"/>
        <c:crossBetween val="midCat"/>
      </c:valAx>
      <c:valAx>
        <c:axId val="20368470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36839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03052728954671E-2"/>
          <c:y val="0.10074074074074074"/>
          <c:w val="0.91859389454209062"/>
          <c:h val="0.5624767570720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E9DD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01-4BDE-A338-4B4A65464E34}"/>
              </c:ext>
            </c:extLst>
          </c:dPt>
          <c:dLbls>
            <c:dLbl>
              <c:idx val="0"/>
              <c:layout>
                <c:manualLayout>
                  <c:x val="-6.624573673474763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01-4BDE-A338-4B4A65464E34}"/>
                </c:ext>
              </c:extLst>
            </c:dLbl>
            <c:dLbl>
              <c:idx val="2"/>
              <c:layout>
                <c:manualLayout>
                  <c:x val="-3.31228683673738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01-4BDE-A338-4B4A65464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AI</c:v>
                </c:pt>
                <c:pt idx="1">
                  <c:v>Robotics</c:v>
                </c:pt>
                <c:pt idx="2">
                  <c:v>Healthcare</c:v>
                </c:pt>
                <c:pt idx="3">
                  <c:v>Climate Tech</c:v>
                </c:pt>
                <c:pt idx="4">
                  <c:v>Manufacturing</c:v>
                </c:pt>
                <c:pt idx="5">
                  <c:v>Fintech</c:v>
                </c:pt>
                <c:pt idx="6">
                  <c:v>Consumer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0.55000000000000004</c:v>
                </c:pt>
                <c:pt idx="1">
                  <c:v>0.06</c:v>
                </c:pt>
                <c:pt idx="2">
                  <c:v>0.12</c:v>
                </c:pt>
                <c:pt idx="3">
                  <c:v>0.17</c:v>
                </c:pt>
                <c:pt idx="4">
                  <c:v>0.09</c:v>
                </c:pt>
                <c:pt idx="5">
                  <c:v>7.0000000000000007E-2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01-4BDE-A338-4B4A65464E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D3E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01-4BDE-A338-4B4A65464E34}"/>
              </c:ext>
            </c:extLst>
          </c:dPt>
          <c:dLbls>
            <c:dLbl>
              <c:idx val="2"/>
              <c:layout>
                <c:manualLayout>
                  <c:x val="3.3122868367373819E-3"/>
                  <c:y val="-1.076045533907470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01-4BDE-A338-4B4A65464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AI</c:v>
                </c:pt>
                <c:pt idx="1">
                  <c:v>Robotics</c:v>
                </c:pt>
                <c:pt idx="2">
                  <c:v>Healthcare</c:v>
                </c:pt>
                <c:pt idx="3">
                  <c:v>Climate Tech</c:v>
                </c:pt>
                <c:pt idx="4">
                  <c:v>Manufacturing</c:v>
                </c:pt>
                <c:pt idx="5">
                  <c:v>Fintech</c:v>
                </c:pt>
                <c:pt idx="6">
                  <c:v>Consumer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0.6858974358974359</c:v>
                </c:pt>
                <c:pt idx="1">
                  <c:v>9.6153846153846159E-2</c:v>
                </c:pt>
                <c:pt idx="2">
                  <c:v>0.10256410256410256</c:v>
                </c:pt>
                <c:pt idx="3">
                  <c:v>8.9743589743589744E-2</c:v>
                </c:pt>
                <c:pt idx="4">
                  <c:v>6.4102564102564097E-2</c:v>
                </c:pt>
                <c:pt idx="5">
                  <c:v>4.4871794871794872E-2</c:v>
                </c:pt>
                <c:pt idx="6">
                  <c:v>1.9230769230769232E-2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E01-4BDE-A338-4B4A65464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7084527"/>
        <c:axId val="917079847"/>
      </c:barChart>
      <c:catAx>
        <c:axId val="91708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079847"/>
        <c:crosses val="autoZero"/>
        <c:auto val="1"/>
        <c:lblAlgn val="ctr"/>
        <c:lblOffset val="100"/>
        <c:noMultiLvlLbl val="0"/>
      </c:catAx>
      <c:valAx>
        <c:axId val="917079847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08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tx>
            <c:v>area</c:v>
          </c:tx>
          <c:spPr>
            <a:solidFill>
              <a:srgbClr val="EFF2F5"/>
            </a:solidFill>
            <a:ln>
              <a:noFill/>
            </a:ln>
            <a:effectLst/>
          </c:spPr>
          <c:val>
            <c:numRef>
              <c:f>'Ownership%  Distribution'!$AC$7:$AC$66</c:f>
              <c:numCache>
                <c:formatCode>General</c:formatCode>
                <c:ptCount val="60"/>
                <c:pt idx="0">
                  <c:v>6.4708494787721433E-3</c:v>
                </c:pt>
                <c:pt idx="1">
                  <c:v>8.7362835802512195E-3</c:v>
                </c:pt>
                <c:pt idx="2">
                  <c:v>1.1271500574194321E-2</c:v>
                </c:pt>
                <c:pt idx="3">
                  <c:v>1.3931045017208207E-2</c:v>
                </c:pt>
                <c:pt idx="4">
                  <c:v>1.6535423117598279E-2</c:v>
                </c:pt>
                <c:pt idx="5">
                  <c:v>1.8897465280772775E-2</c:v>
                </c:pt>
                <c:pt idx="6">
                  <c:v>2.0854091884383613E-2</c:v>
                </c:pt>
                <c:pt idx="7">
                  <c:v>2.2299123670908635E-2</c:v>
                </c:pt>
                <c:pt idx="8">
                  <c:v>2.3212376444115477E-2</c:v>
                </c:pt>
                <c:pt idx="9">
                  <c:v>2.3679588699129433E-2</c:v>
                </c:pt>
                <c:pt idx="10">
                  <c:v>2.3896947221519645E-2</c:v>
                </c:pt>
                <c:pt idx="11">
                  <c:v>2.4153802461695774E-2</c:v>
                </c:pt>
                <c:pt idx="12">
                  <c:v>2.4788621763050727E-2</c:v>
                </c:pt>
                <c:pt idx="13">
                  <c:v>2.611762541999978E-2</c:v>
                </c:pt>
                <c:pt idx="14">
                  <c:v>2.8344003504577206E-2</c:v>
                </c:pt>
                <c:pt idx="15">
                  <c:v>3.1467443851031375E-2</c:v>
                </c:pt>
                <c:pt idx="16">
                  <c:v>3.5224566959247965E-2</c:v>
                </c:pt>
                <c:pt idx="17">
                  <c:v>3.9092993582539287E-2</c:v>
                </c:pt>
                <c:pt idx="18">
                  <c:v>4.2378126155637942E-2</c:v>
                </c:pt>
                <c:pt idx="19">
                  <c:v>4.4372447276409203E-2</c:v>
                </c:pt>
                <c:pt idx="20">
                  <c:v>4.4543236859110998E-2</c:v>
                </c:pt>
                <c:pt idx="21">
                  <c:v>4.2684169345412769E-2</c:v>
                </c:pt>
                <c:pt idx="22">
                  <c:v>3.8973708494299035E-2</c:v>
                </c:pt>
                <c:pt idx="23">
                  <c:v>3.3918650819547043E-2</c:v>
                </c:pt>
                <c:pt idx="24">
                  <c:v>2.8208142479261972E-2</c:v>
                </c:pt>
                <c:pt idx="25">
                  <c:v>2.2538216380036717E-2</c:v>
                </c:pt>
                <c:pt idx="26">
                  <c:v>1.7472693670816573E-2</c:v>
                </c:pt>
                <c:pt idx="27">
                  <c:v>1.3383073201936614E-2</c:v>
                </c:pt>
                <c:pt idx="28">
                  <c:v>1.0472442407566101E-2</c:v>
                </c:pt>
                <c:pt idx="29">
                  <c:v>8.8552487583212353E-3</c:v>
                </c:pt>
                <c:pt idx="30">
                  <c:v>8.6479679149261864E-3</c:v>
                </c:pt>
                <c:pt idx="31">
                  <c:v>1.0026655676028019E-2</c:v>
                </c:pt>
                <c:pt idx="32">
                  <c:v>1.3220758901363145E-2</c:v>
                </c:pt>
                <c:pt idx="33">
                  <c:v>1.8432988339709955E-2</c:v>
                </c:pt>
                <c:pt idx="34">
                  <c:v>2.5700056657089746E-2</c:v>
                </c:pt>
                <c:pt idx="35">
                  <c:v>3.4736303709171683E-2</c:v>
                </c:pt>
                <c:pt idx="36">
                  <c:v>4.4824263516142035E-2</c:v>
                </c:pt>
                <c:pt idx="37">
                  <c:v>5.4819641797820395E-2</c:v>
                </c:pt>
                <c:pt idx="38">
                  <c:v>6.3310706491028768E-2</c:v>
                </c:pt>
                <c:pt idx="39">
                  <c:v>6.8914734951346215E-2</c:v>
                </c:pt>
                <c:pt idx="40">
                  <c:v>7.0628216497993376E-2</c:v>
                </c:pt>
                <c:pt idx="41">
                  <c:v>6.8107539939783232E-2</c:v>
                </c:pt>
                <c:pt idx="42">
                  <c:v>6.1770433874858248E-2</c:v>
                </c:pt>
                <c:pt idx="43">
                  <c:v>5.2675600812954561E-2</c:v>
                </c:pt>
                <c:pt idx="44">
                  <c:v>4.2227370300369452E-2</c:v>
                </c:pt>
                <c:pt idx="45">
                  <c:v>3.1818369898835699E-2</c:v>
                </c:pt>
                <c:pt idx="46">
                  <c:v>2.2534565138533455E-2</c:v>
                </c:pt>
                <c:pt idx="47">
                  <c:v>1.5003944073966255E-2</c:v>
                </c:pt>
                <c:pt idx="48">
                  <c:v>9.401418497515272E-3</c:v>
                </c:pt>
                <c:pt idx="49">
                  <c:v>5.5647027199108388E-3</c:v>
                </c:pt>
                <c:pt idx="50">
                  <c:v>3.1517000287382838E-3</c:v>
                </c:pt>
                <c:pt idx="51">
                  <c:v>1.7796055224674186E-3</c:v>
                </c:pt>
                <c:pt idx="52">
                  <c:v>1.1140045509382857E-3</c:v>
                </c:pt>
                <c:pt idx="53">
                  <c:v>9.0454702772882543E-4</c:v>
                </c:pt>
                <c:pt idx="54">
                  <c:v>9.8138469513099039E-4</c:v>
                </c:pt>
                <c:pt idx="55">
                  <c:v>1.2318858869949823E-3</c:v>
                </c:pt>
                <c:pt idx="56">
                  <c:v>1.574266841945191E-3</c:v>
                </c:pt>
                <c:pt idx="57">
                  <c:v>1.9386297960900963E-3</c:v>
                </c:pt>
                <c:pt idx="58">
                  <c:v>2.2595961248207046E-3</c:v>
                </c:pt>
                <c:pt idx="59">
                  <c:v>2.4795124352058298E-3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E-4B46-8054-D90E3A10F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0523360"/>
        <c:axId val="1790520840"/>
      </c:areaChar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3C4F58"/>
              </a:solidFill>
              <a:round/>
            </a:ln>
            <a:effectLst/>
          </c:spPr>
          <c:marker>
            <c:symbol val="none"/>
          </c:marker>
          <c:cat>
            <c:numRef>
              <c:f>'Ownership%  Distribution'!$Y$7:$Y$66</c:f>
              <c:numCache>
                <c:formatCode>#.00"%"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</c:numCache>
            </c:numRef>
          </c:cat>
          <c:val>
            <c:numRef>
              <c:f>'Ownership%  Distribution'!$AC$7:$AC$66</c:f>
              <c:numCache>
                <c:formatCode>General</c:formatCode>
                <c:ptCount val="60"/>
                <c:pt idx="0">
                  <c:v>6.4708494787721433E-3</c:v>
                </c:pt>
                <c:pt idx="1">
                  <c:v>8.7362835802512195E-3</c:v>
                </c:pt>
                <c:pt idx="2">
                  <c:v>1.1271500574194321E-2</c:v>
                </c:pt>
                <c:pt idx="3">
                  <c:v>1.3931045017208207E-2</c:v>
                </c:pt>
                <c:pt idx="4">
                  <c:v>1.6535423117598279E-2</c:v>
                </c:pt>
                <c:pt idx="5">
                  <c:v>1.8897465280772775E-2</c:v>
                </c:pt>
                <c:pt idx="6">
                  <c:v>2.0854091884383613E-2</c:v>
                </c:pt>
                <c:pt idx="7">
                  <c:v>2.2299123670908635E-2</c:v>
                </c:pt>
                <c:pt idx="8">
                  <c:v>2.3212376444115477E-2</c:v>
                </c:pt>
                <c:pt idx="9">
                  <c:v>2.3679588699129433E-2</c:v>
                </c:pt>
                <c:pt idx="10">
                  <c:v>2.3896947221519645E-2</c:v>
                </c:pt>
                <c:pt idx="11">
                  <c:v>2.4153802461695774E-2</c:v>
                </c:pt>
                <c:pt idx="12">
                  <c:v>2.4788621763050727E-2</c:v>
                </c:pt>
                <c:pt idx="13">
                  <c:v>2.611762541999978E-2</c:v>
                </c:pt>
                <c:pt idx="14">
                  <c:v>2.8344003504577206E-2</c:v>
                </c:pt>
                <c:pt idx="15">
                  <c:v>3.1467443851031375E-2</c:v>
                </c:pt>
                <c:pt idx="16">
                  <c:v>3.5224566959247965E-2</c:v>
                </c:pt>
                <c:pt idx="17">
                  <c:v>3.9092993582539287E-2</c:v>
                </c:pt>
                <c:pt idx="18">
                  <c:v>4.2378126155637942E-2</c:v>
                </c:pt>
                <c:pt idx="19">
                  <c:v>4.4372447276409203E-2</c:v>
                </c:pt>
                <c:pt idx="20">
                  <c:v>4.4543236859110998E-2</c:v>
                </c:pt>
                <c:pt idx="21">
                  <c:v>4.2684169345412769E-2</c:v>
                </c:pt>
                <c:pt idx="22">
                  <c:v>3.8973708494299035E-2</c:v>
                </c:pt>
                <c:pt idx="23">
                  <c:v>3.3918650819547043E-2</c:v>
                </c:pt>
                <c:pt idx="24">
                  <c:v>2.8208142479261972E-2</c:v>
                </c:pt>
                <c:pt idx="25">
                  <c:v>2.2538216380036717E-2</c:v>
                </c:pt>
                <c:pt idx="26">
                  <c:v>1.7472693670816573E-2</c:v>
                </c:pt>
                <c:pt idx="27">
                  <c:v>1.3383073201936614E-2</c:v>
                </c:pt>
                <c:pt idx="28">
                  <c:v>1.0472442407566101E-2</c:v>
                </c:pt>
                <c:pt idx="29">
                  <c:v>8.8552487583212353E-3</c:v>
                </c:pt>
                <c:pt idx="30">
                  <c:v>8.6479679149261864E-3</c:v>
                </c:pt>
                <c:pt idx="31">
                  <c:v>1.0026655676028019E-2</c:v>
                </c:pt>
                <c:pt idx="32">
                  <c:v>1.3220758901363145E-2</c:v>
                </c:pt>
                <c:pt idx="33">
                  <c:v>1.8432988339709955E-2</c:v>
                </c:pt>
                <c:pt idx="34">
                  <c:v>2.5700056657089746E-2</c:v>
                </c:pt>
                <c:pt idx="35">
                  <c:v>3.4736303709171683E-2</c:v>
                </c:pt>
                <c:pt idx="36">
                  <c:v>4.4824263516142035E-2</c:v>
                </c:pt>
                <c:pt idx="37">
                  <c:v>5.4819641797820395E-2</c:v>
                </c:pt>
                <c:pt idx="38">
                  <c:v>6.3310706491028768E-2</c:v>
                </c:pt>
                <c:pt idx="39">
                  <c:v>6.8914734951346215E-2</c:v>
                </c:pt>
                <c:pt idx="40">
                  <c:v>7.0628216497993376E-2</c:v>
                </c:pt>
                <c:pt idx="41">
                  <c:v>6.8107539939783232E-2</c:v>
                </c:pt>
                <c:pt idx="42">
                  <c:v>6.1770433874858248E-2</c:v>
                </c:pt>
                <c:pt idx="43">
                  <c:v>5.2675600812954561E-2</c:v>
                </c:pt>
                <c:pt idx="44">
                  <c:v>4.2227370300369452E-2</c:v>
                </c:pt>
                <c:pt idx="45">
                  <c:v>3.1818369898835699E-2</c:v>
                </c:pt>
                <c:pt idx="46">
                  <c:v>2.2534565138533455E-2</c:v>
                </c:pt>
                <c:pt idx="47">
                  <c:v>1.5003944073966255E-2</c:v>
                </c:pt>
                <c:pt idx="48">
                  <c:v>9.401418497515272E-3</c:v>
                </c:pt>
                <c:pt idx="49">
                  <c:v>5.5647027199108388E-3</c:v>
                </c:pt>
                <c:pt idx="50">
                  <c:v>3.1517000287382838E-3</c:v>
                </c:pt>
                <c:pt idx="51">
                  <c:v>1.7796055224674186E-3</c:v>
                </c:pt>
                <c:pt idx="52">
                  <c:v>1.1140045509382857E-3</c:v>
                </c:pt>
                <c:pt idx="53">
                  <c:v>9.0454702772882543E-4</c:v>
                </c:pt>
                <c:pt idx="54">
                  <c:v>9.8138469513099039E-4</c:v>
                </c:pt>
                <c:pt idx="55">
                  <c:v>1.2318858869949823E-3</c:v>
                </c:pt>
                <c:pt idx="56">
                  <c:v>1.574266841945191E-3</c:v>
                </c:pt>
                <c:pt idx="57">
                  <c:v>1.9386297960900963E-3</c:v>
                </c:pt>
                <c:pt idx="58">
                  <c:v>2.2595961248207046E-3</c:v>
                </c:pt>
                <c:pt idx="59">
                  <c:v>2.4795124352058298E-3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8DE-4B46-8054-D90E3A10F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0523360"/>
        <c:axId val="1790520840"/>
      </c:lineChart>
      <c:catAx>
        <c:axId val="1790523360"/>
        <c:scaling>
          <c:orientation val="minMax"/>
        </c:scaling>
        <c:delete val="0"/>
        <c:axPos val="b"/>
        <c:numFmt formatCode="#0&quot;%&quot;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0520840"/>
        <c:crosses val="autoZero"/>
        <c:auto val="1"/>
        <c:lblAlgn val="ctr"/>
        <c:lblOffset val="100"/>
        <c:tickLblSkip val="4"/>
        <c:noMultiLvlLbl val="0"/>
      </c:catAx>
      <c:valAx>
        <c:axId val="1790520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9052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'Lead Deals'!$A$3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1E5E8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'Lead Deals'!$B$1:$F$1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'Lead Deals'!$B$3:$F$3</c:f>
              <c:numCache>
                <c:formatCode>0%</c:formatCode>
                <c:ptCount val="5"/>
                <c:pt idx="0">
                  <c:v>0.76190000000000002</c:v>
                </c:pt>
                <c:pt idx="1">
                  <c:v>0.65329999999999999</c:v>
                </c:pt>
                <c:pt idx="2">
                  <c:v>0.56459999999999999</c:v>
                </c:pt>
                <c:pt idx="3">
                  <c:v>0.55249999999999999</c:v>
                </c:pt>
                <c:pt idx="4">
                  <c:v>0.55769999999999997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4C-4EC0-8A90-E9A1AC1ED5FF}"/>
            </c:ext>
          </c:extLst>
        </c:ser>
        <c:ser>
          <c:idx val="0"/>
          <c:order val="1"/>
          <c:tx>
            <c:strRef>
              <c:f>'Lead Deals'!$A$2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EFF2F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'Lead Deals'!$B$1:$F$1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'Lead Deals'!$B$2:$F$2</c:f>
              <c:numCache>
                <c:formatCode>0%</c:formatCode>
                <c:ptCount val="5"/>
                <c:pt idx="0">
                  <c:v>0.23810000000000001</c:v>
                </c:pt>
                <c:pt idx="1">
                  <c:v>0.34670000000000001</c:v>
                </c:pt>
                <c:pt idx="2">
                  <c:v>0.43540000000000001</c:v>
                </c:pt>
                <c:pt idx="3">
                  <c:v>0.44750000000000001</c:v>
                </c:pt>
                <c:pt idx="4">
                  <c:v>0.44230000000000003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4C-4EC0-8A90-E9A1AC1ED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51612616"/>
        <c:axId val="1251614056"/>
      </c:barChart>
      <c:catAx>
        <c:axId val="1251612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1614056"/>
        <c:crosses val="autoZero"/>
        <c:auto val="1"/>
        <c:lblAlgn val="ctr"/>
        <c:lblOffset val="100"/>
        <c:noMultiLvlLbl val="0"/>
      </c:catAx>
      <c:valAx>
        <c:axId val="1251614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51612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722247348649173"/>
          <c:w val="1"/>
          <c:h val="0.87212093801473634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58-47BD-A134-5CBCE6211A63}"/>
              </c:ext>
            </c:extLst>
          </c:dPt>
          <c:dPt>
            <c:idx val="1"/>
            <c:invertIfNegative val="0"/>
            <c:bubble3D val="0"/>
            <c:spPr>
              <a:solidFill>
                <a:srgbClr val="CC66CC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58-47BD-A134-5CBCE6211A63}"/>
              </c:ext>
            </c:extLst>
          </c:dPt>
          <c:dPt>
            <c:idx val="2"/>
            <c:invertIfNegative val="0"/>
            <c:bubble3D val="0"/>
            <c:spPr>
              <a:solidFill>
                <a:srgbClr val="FFD400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E58-47BD-A134-5CBCE6211A63}"/>
              </c:ext>
            </c:extLst>
          </c:dPt>
          <c:dPt>
            <c:idx val="3"/>
            <c:invertIfNegative val="0"/>
            <c:bubble3D val="0"/>
            <c:spPr>
              <a:solidFill>
                <a:srgbClr val="FF4C29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E58-47BD-A134-5CBCE6211A63}"/>
              </c:ext>
            </c:extLst>
          </c:dPt>
          <c:dPt>
            <c:idx val="5"/>
            <c:invertIfNegative val="0"/>
            <c:bubble3D val="0"/>
            <c:spPr>
              <a:solidFill>
                <a:srgbClr val="00C67B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E58-47BD-A134-5CBCE6211A63}"/>
              </c:ext>
            </c:extLst>
          </c:dPt>
          <c:dPt>
            <c:idx val="6"/>
            <c:invertIfNegative val="0"/>
            <c:bubble3D val="0"/>
            <c:spPr>
              <a:solidFill>
                <a:srgbClr val="0D3E66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E58-47BD-A134-5CBCE6211A6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E58-47BD-A134-5CBCE6211A6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E58-47BD-A134-5CBCE6211A6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E58-47BD-A134-5CBCE6211A63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E58-47BD-A134-5CBCE6211A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Sheet9!$G$1:$G$7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xVal>
          <c:yVal>
            <c:numRef>
              <c:f>Sheet9!$F$1:$F$7</c:f>
              <c:numCache>
                <c:formatCode>0%</c:formatCode>
                <c:ptCount val="7"/>
                <c:pt idx="0">
                  <c:v>0.34799999999999998</c:v>
                </c:pt>
                <c:pt idx="1">
                  <c:v>0.32319999999999999</c:v>
                </c:pt>
                <c:pt idx="2">
                  <c:v>0.34192999999999996</c:v>
                </c:pt>
                <c:pt idx="3">
                  <c:v>0.31142999999999998</c:v>
                </c:pt>
                <c:pt idx="4">
                  <c:v>0.32970999999999995</c:v>
                </c:pt>
                <c:pt idx="5">
                  <c:v>0.37520000000000003</c:v>
                </c:pt>
                <c:pt idx="6">
                  <c:v>0.47700000000000004</c:v>
                </c:pt>
              </c:numCache>
            </c:numRef>
          </c:yVal>
          <c:bubbleSize>
            <c:numRef>
              <c:f>Sheet9!$F$1:$F$7</c:f>
              <c:numCache>
                <c:formatCode>0%</c:formatCode>
                <c:ptCount val="7"/>
                <c:pt idx="0">
                  <c:v>0.34799999999999998</c:v>
                </c:pt>
                <c:pt idx="1">
                  <c:v>0.32319999999999999</c:v>
                </c:pt>
                <c:pt idx="2">
                  <c:v>0.34192999999999996</c:v>
                </c:pt>
                <c:pt idx="3">
                  <c:v>0.31142999999999998</c:v>
                </c:pt>
                <c:pt idx="4">
                  <c:v>0.32970999999999995</c:v>
                </c:pt>
                <c:pt idx="5">
                  <c:v>0.37520000000000003</c:v>
                </c:pt>
                <c:pt idx="6">
                  <c:v>0.47700000000000004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6E58-47BD-A134-5CBCE6211A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100"/>
        <c:showNegBubbles val="0"/>
        <c:axId val="1274534520"/>
        <c:axId val="1274532000"/>
      </c:bubbleChart>
      <c:valAx>
        <c:axId val="12745345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4532000"/>
        <c:crosses val="autoZero"/>
        <c:crossBetween val="midCat"/>
      </c:valAx>
      <c:valAx>
        <c:axId val="1274532000"/>
        <c:scaling>
          <c:orientation val="minMax"/>
          <c:min val="0.25"/>
        </c:scaling>
        <c:delete val="1"/>
        <c:axPos val="l"/>
        <c:numFmt formatCode="0%" sourceLinked="1"/>
        <c:majorTickMark val="none"/>
        <c:minorTickMark val="none"/>
        <c:tickLblPos val="nextTo"/>
        <c:crossAx val="1274534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97677583572142"/>
          <c:h val="0.81653210803069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'IC Approval'!$C$16</c:f>
              <c:strCache>
                <c:ptCount val="1"/>
                <c:pt idx="0">
                  <c:v>% that Need IC Approval</c:v>
                </c:pt>
              </c:strCache>
            </c:strRef>
          </c:tx>
          <c:spPr>
            <a:solidFill>
              <a:srgbClr val="FF4C2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A452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F5-47B4-B74F-0E93B6BC99E4}"/>
              </c:ext>
            </c:extLst>
          </c:dPt>
          <c:dPt>
            <c:idx val="2"/>
            <c:invertIfNegative val="0"/>
            <c:bubble3D val="0"/>
            <c:spPr>
              <a:solidFill>
                <a:srgbClr val="AD36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F5-47B4-B74F-0E93B6BC99E4}"/>
              </c:ext>
            </c:extLst>
          </c:dPt>
          <c:dPt>
            <c:idx val="3"/>
            <c:invertIfNegative val="0"/>
            <c:bubble3D val="0"/>
            <c:spPr>
              <a:solidFill>
                <a:srgbClr val="8B2B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F5-47B4-B74F-0E93B6BC99E4}"/>
              </c:ext>
            </c:extLst>
          </c:dPt>
          <c:dPt>
            <c:idx val="4"/>
            <c:invertIfNegative val="0"/>
            <c:bubble3D val="0"/>
            <c:spPr>
              <a:solidFill>
                <a:srgbClr val="6820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F5-47B4-B74F-0E93B6BC99E4}"/>
              </c:ext>
            </c:extLst>
          </c:dPt>
          <c:dPt>
            <c:idx val="6"/>
            <c:invertIfNegative val="0"/>
            <c:bubble3D val="0"/>
            <c:spPr>
              <a:solidFill>
                <a:srgbClr val="00C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F5-47B4-B74F-0E93B6BC99E4}"/>
              </c:ext>
            </c:extLst>
          </c:dPt>
          <c:dPt>
            <c:idx val="7"/>
            <c:invertIfNegative val="0"/>
            <c:bubble3D val="0"/>
            <c:spPr>
              <a:solidFill>
                <a:srgbClr val="00A1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F5-47B4-B74F-0E93B6BC99E4}"/>
              </c:ext>
            </c:extLst>
          </c:dPt>
          <c:dPt>
            <c:idx val="8"/>
            <c:invertIfNegative val="0"/>
            <c:bubble3D val="0"/>
            <c:spPr>
              <a:solidFill>
                <a:srgbClr val="0083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F5-47B4-B74F-0E93B6BC99E4}"/>
              </c:ext>
            </c:extLst>
          </c:dPt>
          <c:dPt>
            <c:idx val="9"/>
            <c:invertIfNegative val="0"/>
            <c:bubble3D val="0"/>
            <c:spPr>
              <a:solidFill>
                <a:srgbClr val="00648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9F5-47B4-B74F-0E93B6BC99E4}"/>
              </c:ext>
            </c:extLst>
          </c:dPt>
          <c:dPt>
            <c:idx val="10"/>
            <c:invertIfNegative val="0"/>
            <c:bubble3D val="0"/>
            <c:spPr>
              <a:solidFill>
                <a:srgbClr val="00455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9F5-47B4-B74F-0E93B6BC99E4}"/>
              </c:ext>
            </c:extLst>
          </c:dPt>
          <c:dPt>
            <c:idx val="12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9F5-47B4-B74F-0E93B6BC99E4}"/>
              </c:ext>
            </c:extLst>
          </c:dPt>
          <c:dPt>
            <c:idx val="13"/>
            <c:invertIfNegative val="0"/>
            <c:bubble3D val="0"/>
            <c:spPr>
              <a:solidFill>
                <a:srgbClr val="30A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9F5-47B4-B74F-0E93B6BC99E4}"/>
              </c:ext>
            </c:extLst>
          </c:dPt>
          <c:dPt>
            <c:idx val="14"/>
            <c:invertIfNegative val="0"/>
            <c:bubble3D val="0"/>
            <c:spPr>
              <a:solidFill>
                <a:srgbClr val="16986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9F5-47B4-B74F-0E93B6BC99E4}"/>
              </c:ext>
            </c:extLst>
          </c:dPt>
          <c:dPt>
            <c:idx val="15"/>
            <c:invertIfNegative val="0"/>
            <c:bubble3D val="0"/>
            <c:spPr>
              <a:solidFill>
                <a:srgbClr val="0087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9F5-47B4-B74F-0E93B6BC99E4}"/>
              </c:ext>
            </c:extLst>
          </c:dPt>
          <c:dPt>
            <c:idx val="16"/>
            <c:invertIfNegative val="0"/>
            <c:bubble3D val="0"/>
            <c:spPr>
              <a:solidFill>
                <a:srgbClr val="00664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9F5-47B4-B74F-0E93B6BC99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'IC Approval'!$B$17:$B$33</c:f>
              <c:numCache>
                <c:formatCode>General</c:formatCode>
                <c:ptCount val="17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  <c:pt idx="16">
                  <c:v>2025</c:v>
                </c:pt>
              </c:numCache>
            </c:numRef>
          </c:cat>
          <c:val>
            <c:numRef>
              <c:f>'IC Approval'!$C$17:$C$33</c:f>
              <c:numCache>
                <c:formatCode>0%</c:formatCode>
                <c:ptCount val="17"/>
                <c:pt idx="0">
                  <c:v>0.875</c:v>
                </c:pt>
                <c:pt idx="1">
                  <c:v>0.90910000000000002</c:v>
                </c:pt>
                <c:pt idx="2">
                  <c:v>0.94320000000000004</c:v>
                </c:pt>
                <c:pt idx="3">
                  <c:v>0.90910000000000002</c:v>
                </c:pt>
                <c:pt idx="4">
                  <c:v>0.91669999999999996</c:v>
                </c:pt>
                <c:pt idx="6">
                  <c:v>0.8</c:v>
                </c:pt>
                <c:pt idx="7">
                  <c:v>0.79730000000000001</c:v>
                </c:pt>
                <c:pt idx="8">
                  <c:v>0.81820000000000004</c:v>
                </c:pt>
                <c:pt idx="9">
                  <c:v>0.82289999999999996</c:v>
                </c:pt>
                <c:pt idx="10">
                  <c:v>0.94030000000000002</c:v>
                </c:pt>
                <c:pt idx="12">
                  <c:v>0.72219999999999995</c:v>
                </c:pt>
                <c:pt idx="13">
                  <c:v>0.7</c:v>
                </c:pt>
                <c:pt idx="14">
                  <c:v>0.70909999999999995</c:v>
                </c:pt>
                <c:pt idx="15">
                  <c:v>0.7</c:v>
                </c:pt>
                <c:pt idx="16">
                  <c:v>0.75860000000000005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9F5-47B4-B74F-0E93B6BC9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790155752"/>
        <c:axId val="1790159352"/>
      </c:barChart>
      <c:catAx>
        <c:axId val="179015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0159352"/>
        <c:crosses val="autoZero"/>
        <c:auto val="1"/>
        <c:lblAlgn val="ctr"/>
        <c:lblOffset val="100"/>
        <c:noMultiLvlLbl val="0"/>
      </c:catAx>
      <c:valAx>
        <c:axId val="1790159352"/>
        <c:scaling>
          <c:orientation val="minMax"/>
          <c:min val="0.30000000000000004"/>
        </c:scaling>
        <c:delete val="1"/>
        <c:axPos val="l"/>
        <c:numFmt formatCode="0%" sourceLinked="1"/>
        <c:majorTickMark val="out"/>
        <c:minorTickMark val="none"/>
        <c:tickLblPos val="nextTo"/>
        <c:crossAx val="179015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6465256797583083E-2"/>
          <c:w val="1"/>
          <c:h val="0.8259268967168862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'IC Decision '!$C$2</c:f>
              <c:strCache>
                <c:ptCount val="1"/>
                <c:pt idx="0">
                  <c:v>Healthy debate and must convince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9E5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19-426B-84A3-5ABDFA3910C0}"/>
              </c:ext>
            </c:extLst>
          </c:dPt>
          <c:dPt>
            <c:idx val="1"/>
            <c:invertIfNegative val="0"/>
            <c:bubble3D val="0"/>
            <c:spPr>
              <a:solidFill>
                <a:srgbClr val="D1A1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19-426B-84A3-5ABDFA3910C0}"/>
              </c:ext>
            </c:extLst>
          </c:dPt>
          <c:dPt>
            <c:idx val="2"/>
            <c:invertIfNegative val="0"/>
            <c:bubble3D val="0"/>
            <c:spPr>
              <a:solidFill>
                <a:srgbClr val="FFE4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19-426B-84A3-5ABDFA3910C0}"/>
              </c:ext>
            </c:extLst>
          </c:dPt>
          <c:dPt>
            <c:idx val="3"/>
            <c:invertIfNegative val="0"/>
            <c:bubble3D val="0"/>
            <c:spPr>
              <a:solidFill>
                <a:srgbClr val="FF9B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19-426B-84A3-5ABDFA3910C0}"/>
              </c:ext>
            </c:extLst>
          </c:dPt>
          <c:dPt>
            <c:idx val="4"/>
            <c:invertIfNegative val="0"/>
            <c:bubble3D val="0"/>
            <c:spPr>
              <a:solidFill>
                <a:srgbClr val="6FCD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19-426B-84A3-5ABDFA3910C0}"/>
              </c:ext>
            </c:extLst>
          </c:dPt>
          <c:dPt>
            <c:idx val="5"/>
            <c:invertIfNegative val="0"/>
            <c:bubble3D val="0"/>
            <c:spPr>
              <a:solidFill>
                <a:srgbClr val="7CD7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D19-426B-84A3-5ABDFA3910C0}"/>
              </c:ext>
            </c:extLst>
          </c:dPt>
          <c:dPt>
            <c:idx val="6"/>
            <c:invertIfNegative val="0"/>
            <c:bubble3D val="0"/>
            <c:spPr>
              <a:solidFill>
                <a:srgbClr val="2D92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D19-426B-84A3-5ABDFA3910C0}"/>
              </c:ext>
            </c:extLst>
          </c:dPt>
          <c:dLbls>
            <c:dLbl>
              <c:idx val="6"/>
              <c:numFmt formatCode="#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D19-426B-84A3-5ABDFA3910C0}"/>
                </c:ext>
              </c:extLst>
            </c:dLbl>
            <c:numFmt formatCode="#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'IC Decision '!$A$3:$A$9</c:f>
              <c:strCache>
                <c:ptCount val="7"/>
                <c:pt idx="0">
                  <c:v>Newbie </c:v>
                </c:pt>
                <c:pt idx="1">
                  <c:v>Middle </c:v>
                </c:pt>
                <c:pt idx="2">
                  <c:v>Mature 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'IC Decision '!$C$3:$C$9</c:f>
              <c:numCache>
                <c:formatCode>0.00%</c:formatCode>
                <c:ptCount val="7"/>
                <c:pt idx="0">
                  <c:v>0.66669999999999996</c:v>
                </c:pt>
                <c:pt idx="1">
                  <c:v>0.57579999999999998</c:v>
                </c:pt>
                <c:pt idx="2">
                  <c:v>0.5897</c:v>
                </c:pt>
                <c:pt idx="3">
                  <c:v>0.5</c:v>
                </c:pt>
                <c:pt idx="4">
                  <c:v>0.59699999999999998</c:v>
                </c:pt>
                <c:pt idx="5">
                  <c:v>0.75860000000000005</c:v>
                </c:pt>
                <c:pt idx="6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D19-426B-84A3-5ABDFA3910C0}"/>
            </c:ext>
          </c:extLst>
        </c:ser>
        <c:ser>
          <c:idx val="2"/>
          <c:order val="1"/>
          <c:tx>
            <c:strRef>
              <c:f>'IC Decision '!$D$2</c:f>
              <c:strCache>
                <c:ptCount val="1"/>
                <c:pt idx="0">
                  <c:v>Rubber stamp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6D19-426B-84A3-5ABDFA3910C0}"/>
              </c:ext>
            </c:extLst>
          </c:dPt>
          <c:dPt>
            <c:idx val="1"/>
            <c:invertIfNegative val="0"/>
            <c:bubble3D val="0"/>
            <c:spPr>
              <a:solidFill>
                <a:srgbClr val="CC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6D19-426B-84A3-5ABDFA3910C0}"/>
              </c:ext>
            </c:extLst>
          </c:dPt>
          <c:dPt>
            <c:idx val="2"/>
            <c:invertIfNegative val="0"/>
            <c:bubble3D val="0"/>
            <c:spPr>
              <a:solidFill>
                <a:srgbClr val="FFD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6D19-426B-84A3-5ABDFA3910C0}"/>
              </c:ext>
            </c:extLst>
          </c:dPt>
          <c:dPt>
            <c:idx val="3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6D19-426B-84A3-5ABDFA3910C0}"/>
              </c:ext>
            </c:extLst>
          </c:dPt>
          <c:dPt>
            <c:idx val="4"/>
            <c:invertIfNegative val="0"/>
            <c:bubble3D val="0"/>
            <c:spPr>
              <a:solidFill>
                <a:srgbClr val="00C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6D19-426B-84A3-5ABDFA3910C0}"/>
              </c:ext>
            </c:extLst>
          </c:dPt>
          <c:dPt>
            <c:idx val="5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6D19-426B-84A3-5ABDFA3910C0}"/>
              </c:ext>
            </c:extLst>
          </c:dPt>
          <c:dPt>
            <c:idx val="6"/>
            <c:invertIfNegative val="0"/>
            <c:bubble3D val="0"/>
            <c:spPr>
              <a:solidFill>
                <a:srgbClr val="1E5E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6D19-426B-84A3-5ABDFA3910C0}"/>
              </c:ext>
            </c:extLst>
          </c:dPt>
          <c:dLbls>
            <c:numFmt formatCode="#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'IC Decision '!$A$3:$A$9</c:f>
              <c:strCache>
                <c:ptCount val="7"/>
                <c:pt idx="0">
                  <c:v>Newbie </c:v>
                </c:pt>
                <c:pt idx="1">
                  <c:v>Middle </c:v>
                </c:pt>
                <c:pt idx="2">
                  <c:v>Mature 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'IC Decision '!$D$3:$D$9</c:f>
              <c:numCache>
                <c:formatCode>0.00%</c:formatCode>
                <c:ptCount val="7"/>
                <c:pt idx="0">
                  <c:v>0.16669999999999999</c:v>
                </c:pt>
                <c:pt idx="1">
                  <c:v>0.31819999999999998</c:v>
                </c:pt>
                <c:pt idx="2">
                  <c:v>0.33329999999999999</c:v>
                </c:pt>
                <c:pt idx="3">
                  <c:v>0.35</c:v>
                </c:pt>
                <c:pt idx="4">
                  <c:v>0.32840000000000003</c:v>
                </c:pt>
                <c:pt idx="5">
                  <c:v>0.2069</c:v>
                </c:pt>
                <c:pt idx="6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6D19-426B-84A3-5ABDFA3910C0}"/>
            </c:ext>
          </c:extLst>
        </c:ser>
        <c:ser>
          <c:idx val="0"/>
          <c:order val="2"/>
          <c:tx>
            <c:strRef>
              <c:f>'IC Decision '!$B$2</c:f>
              <c:strCache>
                <c:ptCount val="1"/>
                <c:pt idx="0">
                  <c:v>Black box or unpredictable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9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D19-426B-84A3-5ABDFA3910C0}"/>
              </c:ext>
            </c:extLst>
          </c:dPt>
          <c:dPt>
            <c:idx val="1"/>
            <c:invertIfNegative val="0"/>
            <c:bubble3D val="0"/>
            <c:spPr>
              <a:solidFill>
                <a:srgbClr val="984A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D19-426B-84A3-5ABDFA3910C0}"/>
              </c:ext>
            </c:extLst>
          </c:dPt>
          <c:dPt>
            <c:idx val="2"/>
            <c:invertIfNegative val="0"/>
            <c:bubble3D val="0"/>
            <c:spPr>
              <a:solidFill>
                <a:srgbClr val="C295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D19-426B-84A3-5ABDFA3910C0}"/>
              </c:ext>
            </c:extLst>
          </c:dPt>
          <c:dPt>
            <c:idx val="3"/>
            <c:invertIfNegative val="0"/>
            <c:bubble3D val="0"/>
            <c:spPr>
              <a:solidFill>
                <a:srgbClr val="E63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D19-426B-84A3-5ABDFA3910C0}"/>
              </c:ext>
            </c:extLst>
          </c:dPt>
          <c:dPt>
            <c:idx val="4"/>
            <c:invertIfNegative val="0"/>
            <c:bubble3D val="0"/>
            <c:spPr>
              <a:solidFill>
                <a:srgbClr val="39AB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D19-426B-84A3-5ABDFA3910C0}"/>
              </c:ext>
            </c:extLst>
          </c:dPt>
          <c:dPt>
            <c:idx val="5"/>
            <c:invertIfNegative val="0"/>
            <c:bubble3D val="0"/>
            <c:spPr>
              <a:solidFill>
                <a:srgbClr val="1886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6D19-426B-84A3-5ABDFA3910C0}"/>
              </c:ext>
            </c:extLst>
          </c:dPt>
          <c:dPt>
            <c:idx val="6"/>
            <c:invertIfNegative val="0"/>
            <c:bubble3D val="0"/>
            <c:spPr>
              <a:solidFill>
                <a:srgbClr val="061F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6D19-426B-84A3-5ABDFA3910C0}"/>
              </c:ext>
            </c:extLst>
          </c:dPt>
          <c:dLbls>
            <c:numFmt formatCode="#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'IC Decision '!$A$3:$A$9</c:f>
              <c:strCache>
                <c:ptCount val="7"/>
                <c:pt idx="0">
                  <c:v>Newbie </c:v>
                </c:pt>
                <c:pt idx="1">
                  <c:v>Middle </c:v>
                </c:pt>
                <c:pt idx="2">
                  <c:v>Mature 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'IC Decision '!$B$3:$B$9</c:f>
              <c:numCache>
                <c:formatCode>0.00%</c:formatCode>
                <c:ptCount val="7"/>
                <c:pt idx="0">
                  <c:v>0.16669999999999999</c:v>
                </c:pt>
                <c:pt idx="1">
                  <c:v>0.1061</c:v>
                </c:pt>
                <c:pt idx="2">
                  <c:v>7.6899999999999996E-2</c:v>
                </c:pt>
                <c:pt idx="3">
                  <c:v>0.15</c:v>
                </c:pt>
                <c:pt idx="4">
                  <c:v>7.46E-2</c:v>
                </c:pt>
                <c:pt idx="5">
                  <c:v>3.4500000000000003E-2</c:v>
                </c:pt>
                <c:pt idx="6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6D19-426B-84A3-5ABDFA3910C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"/>
        <c:overlap val="100"/>
        <c:axId val="1139954056"/>
        <c:axId val="1139955136"/>
      </c:barChart>
      <c:catAx>
        <c:axId val="113995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9955136"/>
        <c:crosses val="autoZero"/>
        <c:auto val="1"/>
        <c:lblAlgn val="ctr"/>
        <c:lblOffset val="100"/>
        <c:noMultiLvlLbl val="0"/>
      </c:catAx>
      <c:valAx>
        <c:axId val="1139955136"/>
        <c:scaling>
          <c:orientation val="minMax"/>
          <c:max val="1"/>
        </c:scaling>
        <c:delete val="1"/>
        <c:axPos val="l"/>
        <c:numFmt formatCode="0.00%" sourceLinked="1"/>
        <c:majorTickMark val="none"/>
        <c:minorTickMark val="none"/>
        <c:tickLblPos val="nextTo"/>
        <c:crossAx val="113995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'source of funds'!$B$2</c:f>
              <c:strCache>
                <c:ptCount val="1"/>
                <c:pt idx="0">
                  <c:v>Evergreen Balance Sheet Fund</c:v>
                </c:pt>
              </c:strCache>
            </c:strRef>
          </c:tx>
          <c:spPr>
            <a:solidFill>
              <a:srgbClr val="00C67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B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0D-4A73-BBCA-DEED0F59A806}"/>
              </c:ext>
            </c:extLst>
          </c:dPt>
          <c:dPt>
            <c:idx val="1"/>
            <c:invertIfNegative val="0"/>
            <c:bubble3D val="0"/>
            <c:spPr>
              <a:solidFill>
                <a:srgbClr val="6FCD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0D-4A73-BBCA-DEED0F59A806}"/>
              </c:ext>
            </c:extLst>
          </c:dPt>
          <c:dPt>
            <c:idx val="2"/>
            <c:invertIfNegative val="0"/>
            <c:bubble3D val="0"/>
            <c:spPr>
              <a:solidFill>
                <a:srgbClr val="7CD7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0D-4A73-BBCA-DEED0F59A806}"/>
              </c:ext>
            </c:extLst>
          </c:dPt>
          <c:dPt>
            <c:idx val="3"/>
            <c:invertIfNegative val="0"/>
            <c:bubble3D val="0"/>
            <c:spPr>
              <a:solidFill>
                <a:srgbClr val="2D92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0D-4A73-BBCA-DEED0F59A806}"/>
              </c:ext>
            </c:extLst>
          </c:dPt>
          <c:dLbls>
            <c:dLbl>
              <c:idx val="3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0" tIns="0" rIns="0" bIns="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E90D-4A73-BBCA-DEED0F59A80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'source of funds'!$C$1:$F$1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'source of funds'!$C$2:$F$2</c:f>
              <c:numCache>
                <c:formatCode>0.00%</c:formatCode>
                <c:ptCount val="4"/>
                <c:pt idx="0">
                  <c:v>0.8</c:v>
                </c:pt>
                <c:pt idx="1">
                  <c:v>0.76119999999999999</c:v>
                </c:pt>
                <c:pt idx="2">
                  <c:v>0.3448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0D-4A73-BBCA-DEED0F59A806}"/>
            </c:ext>
          </c:extLst>
        </c:ser>
        <c:ser>
          <c:idx val="1"/>
          <c:order val="1"/>
          <c:tx>
            <c:strRef>
              <c:f>'source of funds'!$B$3</c:f>
              <c:strCache>
                <c:ptCount val="1"/>
                <c:pt idx="0">
                  <c:v>Multi-LP Fund</c:v>
                </c:pt>
              </c:strCache>
            </c:strRef>
          </c:tx>
          <c:spPr>
            <a:solidFill>
              <a:srgbClr val="89E5E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90D-4A73-BBCA-DEED0F59A806}"/>
              </c:ext>
            </c:extLst>
          </c:dPt>
          <c:dPt>
            <c:idx val="1"/>
            <c:invertIfNegative val="0"/>
            <c:bubble3D val="0"/>
            <c:spPr>
              <a:solidFill>
                <a:srgbClr val="00C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90D-4A73-BBCA-DEED0F59A806}"/>
              </c:ext>
            </c:extLst>
          </c:dPt>
          <c:dPt>
            <c:idx val="2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90D-4A73-BBCA-DEED0F59A806}"/>
              </c:ext>
            </c:extLst>
          </c:dPt>
          <c:dPt>
            <c:idx val="3"/>
            <c:invertIfNegative val="0"/>
            <c:bubble3D val="0"/>
            <c:spPr>
              <a:solidFill>
                <a:srgbClr val="1E5E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90D-4A73-BBCA-DEED0F59A80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'source of funds'!$C$1:$F$1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'source of funds'!$C$3:$F$3</c:f>
              <c:numCache>
                <c:formatCode>0.00%</c:formatCode>
                <c:ptCount val="4"/>
                <c:pt idx="0">
                  <c:v>6.6699999999999995E-2</c:v>
                </c:pt>
                <c:pt idx="1">
                  <c:v>5.9700000000000003E-2</c:v>
                </c:pt>
                <c:pt idx="2">
                  <c:v>0.27589999999999998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90D-4A73-BBCA-DEED0F59A806}"/>
            </c:ext>
          </c:extLst>
        </c:ser>
        <c:ser>
          <c:idx val="2"/>
          <c:order val="2"/>
          <c:tx>
            <c:strRef>
              <c:f>'source of funds'!$B$4</c:f>
              <c:strCache>
                <c:ptCount val="1"/>
                <c:pt idx="0">
                  <c:v>Single LP Dedicated Fund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63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90D-4A73-BBCA-DEED0F59A806}"/>
              </c:ext>
            </c:extLst>
          </c:dPt>
          <c:dPt>
            <c:idx val="1"/>
            <c:invertIfNegative val="0"/>
            <c:bubble3D val="0"/>
            <c:spPr>
              <a:solidFill>
                <a:srgbClr val="39AB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90D-4A73-BBCA-DEED0F59A806}"/>
              </c:ext>
            </c:extLst>
          </c:dPt>
          <c:dPt>
            <c:idx val="2"/>
            <c:invertIfNegative val="0"/>
            <c:bubble3D val="0"/>
            <c:spPr>
              <a:solidFill>
                <a:srgbClr val="1886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90D-4A73-BBCA-DEED0F59A806}"/>
              </c:ext>
            </c:extLst>
          </c:dPt>
          <c:dPt>
            <c:idx val="3"/>
            <c:invertIfNegative val="0"/>
            <c:bubble3D val="0"/>
            <c:spPr>
              <a:solidFill>
                <a:srgbClr val="061F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90D-4A73-BBCA-DEED0F59A806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0" tIns="0" rIns="0" bIns="9144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'source of funds'!$C$1:$F$1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'source of funds'!$C$4:$F$4</c:f>
              <c:numCache>
                <c:formatCode>0.00%</c:formatCode>
                <c:ptCount val="4"/>
                <c:pt idx="0">
                  <c:v>0.1167</c:v>
                </c:pt>
                <c:pt idx="1">
                  <c:v>0.17910000000000001</c:v>
                </c:pt>
                <c:pt idx="2">
                  <c:v>0.37930000000000003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90D-4A73-BBCA-DEED0F59A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axId val="121926303"/>
        <c:axId val="121931703"/>
      </c:barChart>
      <c:catAx>
        <c:axId val="12192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31703"/>
        <c:crosses val="autoZero"/>
        <c:auto val="1"/>
        <c:lblAlgn val="ctr"/>
        <c:lblOffset val="100"/>
        <c:noMultiLvlLbl val="0"/>
      </c:catAx>
      <c:valAx>
        <c:axId val="121931703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high"/>
        <c:crossAx val="121926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38054870151307E-2"/>
          <c:y val="6.8639305608032719E-2"/>
          <c:w val="0.78574255268588222"/>
          <c:h val="0.862721388783934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numFmt formatCode="#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'Reason for Moving off ballance'!$K$4:$K$7</c:f>
              <c:strCache>
                <c:ptCount val="4"/>
                <c:pt idx="0">
                  <c:v>Due to conflict with the corporate mothership</c:v>
                </c:pt>
                <c:pt idx="1">
                  <c:v>Broadening the investment scope</c:v>
                </c:pt>
                <c:pt idx="2">
                  <c:v>Independence from corporate mothership</c:v>
                </c:pt>
                <c:pt idx="3">
                  <c:v>Compensation for the team</c:v>
                </c:pt>
              </c:strCache>
            </c:strRef>
          </c:cat>
          <c:val>
            <c:numRef>
              <c:f>'Reason for Moving off ballance'!$M$4:$M$7</c:f>
              <c:numCache>
                <c:formatCode>General</c:formatCode>
                <c:ptCount val="4"/>
                <c:pt idx="0">
                  <c:v>0.1702127659574468</c:v>
                </c:pt>
                <c:pt idx="1">
                  <c:v>0.21276595744680851</c:v>
                </c:pt>
                <c:pt idx="2">
                  <c:v>0.27659574468085107</c:v>
                </c:pt>
                <c:pt idx="3">
                  <c:v>0.27659574468085107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0E-4BA7-BCA1-91A106C85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21928823"/>
        <c:axId val="121938543"/>
      </c:barChart>
      <c:catAx>
        <c:axId val="12192882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1938543"/>
        <c:crosses val="autoZero"/>
        <c:auto val="1"/>
        <c:lblAlgn val="ctr"/>
        <c:lblOffset val="100"/>
        <c:noMultiLvlLbl val="0"/>
      </c:catAx>
      <c:valAx>
        <c:axId val="1219385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928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05550416281225E-3"/>
          <c:y val="3.2147443312100704E-2"/>
          <c:w val="0.99259944495837182"/>
          <c:h val="0.84166593163897152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E93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4C-40F1-B425-2D161290821C}"/>
              </c:ext>
            </c:extLst>
          </c:dPt>
          <c:dPt>
            <c:idx val="1"/>
            <c:invertIfNegative val="0"/>
            <c:bubble3D val="0"/>
            <c:spPr>
              <a:solidFill>
                <a:srgbClr val="CBF1F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4C-40F1-B425-2D161290821C}"/>
              </c:ext>
            </c:extLst>
          </c:dPt>
          <c:dPt>
            <c:idx val="2"/>
            <c:invertIfNegative val="0"/>
            <c:bubble3D val="0"/>
            <c:spPr>
              <a:solidFill>
                <a:srgbClr val="7CD6A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4C-40F1-B425-2D161290821C}"/>
              </c:ext>
            </c:extLst>
          </c:dPt>
          <c:dPt>
            <c:idx val="3"/>
            <c:invertIfNegative val="0"/>
            <c:bubble3D val="0"/>
            <c:spPr>
              <a:solidFill>
                <a:srgbClr val="B8DAF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4C-40F1-B425-2D161290821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0.36666666666666664</c:v>
                </c:pt>
                <c:pt idx="1">
                  <c:v>0.23880597014925373</c:v>
                </c:pt>
                <c:pt idx="2">
                  <c:v>3.4482758620689655E-2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4C-40F1-B425-2D161290821C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Ad hoc basis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44C-40F1-B425-2D161290821C}"/>
              </c:ext>
            </c:extLst>
          </c:dPt>
          <c:dPt>
            <c:idx val="1"/>
            <c:invertIfNegative val="0"/>
            <c:bubble3D val="0"/>
            <c:spPr>
              <a:solidFill>
                <a:srgbClr val="00C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244C-40F1-B425-2D161290821C}"/>
              </c:ext>
            </c:extLst>
          </c:dPt>
          <c:dPt>
            <c:idx val="2"/>
            <c:invertIfNegative val="0"/>
            <c:bubble3D val="0"/>
            <c:spPr>
              <a:solidFill>
                <a:srgbClr val="00C5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244C-40F1-B425-2D161290821C}"/>
              </c:ext>
            </c:extLst>
          </c:dPt>
          <c:dPt>
            <c:idx val="3"/>
            <c:invertIfNegative val="0"/>
            <c:bubble3D val="0"/>
            <c:spPr>
              <a:solidFill>
                <a:srgbClr val="2574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244C-40F1-B425-2D161290821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0.43333333333333335</c:v>
                </c:pt>
                <c:pt idx="1">
                  <c:v>0.32835820895522388</c:v>
                </c:pt>
                <c:pt idx="2">
                  <c:v>0.2413793103448276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4C-40F1-B425-2D161290821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1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244C-40F1-B425-2D161290821C}"/>
              </c:ext>
            </c:extLst>
          </c:dPt>
          <c:dPt>
            <c:idx val="1"/>
            <c:invertIfNegative val="0"/>
            <c:bubble3D val="0"/>
            <c:spPr>
              <a:solidFill>
                <a:srgbClr val="005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244C-40F1-B425-2D161290821C}"/>
              </c:ext>
            </c:extLst>
          </c:dPt>
          <c:dPt>
            <c:idx val="2"/>
            <c:invertIfNegative val="0"/>
            <c:bubble3D val="0"/>
            <c:spPr>
              <a:solidFill>
                <a:srgbClr val="1886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244C-40F1-B425-2D161290821C}"/>
              </c:ext>
            </c:extLst>
          </c:dPt>
          <c:dPt>
            <c:idx val="3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44C-40F1-B425-2D161290821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0.2</c:v>
                </c:pt>
                <c:pt idx="1">
                  <c:v>0.43283582089552236</c:v>
                </c:pt>
                <c:pt idx="2">
                  <c:v>0.72413793103448276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44C-40F1-B425-2D1612908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6186119"/>
        <c:axId val="36179279"/>
      </c:barChart>
      <c:catAx>
        <c:axId val="36186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79279"/>
        <c:crosses val="autoZero"/>
        <c:auto val="1"/>
        <c:lblAlgn val="ctr"/>
        <c:lblOffset val="100"/>
        <c:noMultiLvlLbl val="0"/>
      </c:catAx>
      <c:valAx>
        <c:axId val="3617927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6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637328810909786E-2"/>
          <c:y val="0"/>
          <c:w val="0.93872534237818039"/>
          <c:h val="0.89900105338010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'Exec knowlege &amp; Follow on'!$B$4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D846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'Exec knowlege &amp; Follow on'!$C$3:$E$3</c:f>
              <c:strCache>
                <c:ptCount val="3"/>
                <c:pt idx="0">
                  <c:v>No</c:v>
                </c:pt>
                <c:pt idx="1">
                  <c:v>Ad Hoc</c:v>
                </c:pt>
                <c:pt idx="2">
                  <c:v>Yes</c:v>
                </c:pt>
              </c:strCache>
            </c:strRef>
          </c:cat>
          <c:val>
            <c:numRef>
              <c:f>'Exec knowlege &amp; Follow on'!$C$4:$E$4</c:f>
              <c:numCache>
                <c:formatCode>0%</c:formatCode>
                <c:ptCount val="3"/>
                <c:pt idx="0">
                  <c:v>0.26919999999999999</c:v>
                </c:pt>
                <c:pt idx="1">
                  <c:v>0.40379999999999999</c:v>
                </c:pt>
                <c:pt idx="2">
                  <c:v>0.32690000000000002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F-4E8C-B64C-48E8BDD9173B}"/>
            </c:ext>
          </c:extLst>
        </c:ser>
        <c:ser>
          <c:idx val="1"/>
          <c:order val="1"/>
          <c:tx>
            <c:strRef>
              <c:f>'Exec knowlege &amp; Follow on'!$B$5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'Exec knowlege &amp; Follow on'!$C$3:$E$3</c:f>
              <c:strCache>
                <c:ptCount val="3"/>
                <c:pt idx="0">
                  <c:v>No</c:v>
                </c:pt>
                <c:pt idx="1">
                  <c:v>Ad Hoc</c:v>
                </c:pt>
                <c:pt idx="2">
                  <c:v>Yes</c:v>
                </c:pt>
              </c:strCache>
            </c:strRef>
          </c:cat>
          <c:val>
            <c:numRef>
              <c:f>'Exec knowlege &amp; Follow on'!$C$5:$E$5</c:f>
              <c:numCache>
                <c:formatCode>0%</c:formatCode>
                <c:ptCount val="3"/>
                <c:pt idx="0">
                  <c:v>0.2404</c:v>
                </c:pt>
                <c:pt idx="1">
                  <c:v>0.32690000000000002</c:v>
                </c:pt>
                <c:pt idx="2">
                  <c:v>0.43269999999999997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F-4E8C-B64C-48E8BDD917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4"/>
        <c:overlap val="-17"/>
        <c:axId val="21563431"/>
        <c:axId val="21566311"/>
      </c:barChart>
      <c:catAx>
        <c:axId val="21563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66311"/>
        <c:crosses val="autoZero"/>
        <c:auto val="1"/>
        <c:lblAlgn val="ctr"/>
        <c:lblOffset val="100"/>
        <c:noMultiLvlLbl val="0"/>
      </c:catAx>
      <c:valAx>
        <c:axId val="2156631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563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'fund_size by mandate'!$M$10</c:f>
              <c:strCache>
                <c:ptCount val="1"/>
                <c:pt idx="0">
                  <c:v>25th percentile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'fund_size by mandate'!$N$8:$Q$8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'fund_size by mandate'!$N$10:$Q$10</c:f>
              <c:numCache>
                <c:formatCode>General</c:formatCode>
                <c:ptCount val="4"/>
                <c:pt idx="0">
                  <c:v>50</c:v>
                </c:pt>
                <c:pt idx="1">
                  <c:v>145</c:v>
                </c:pt>
                <c:pt idx="2">
                  <c:v>100</c:v>
                </c:pt>
                <c:pt idx="3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7-4621-91A8-07DD53F411E1}"/>
            </c:ext>
          </c:extLst>
        </c:ser>
        <c:ser>
          <c:idx val="3"/>
          <c:order val="2"/>
          <c:tx>
            <c:strRef>
              <c:f>'fund_size by mandate'!$M$12</c:f>
              <c:strCache>
                <c:ptCount val="1"/>
                <c:pt idx="0">
                  <c:v>Middle 50%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387-4621-91A8-07DD53F411E1}"/>
              </c:ext>
            </c:extLst>
          </c:dPt>
          <c:dPt>
            <c:idx val="1"/>
            <c:invertIfNegative val="0"/>
            <c:bubble3D val="0"/>
            <c:spPr>
              <a:solidFill>
                <a:srgbClr val="00B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387-4621-91A8-07DD53F411E1}"/>
              </c:ext>
            </c:extLst>
          </c:dPt>
          <c:dPt>
            <c:idx val="2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387-4621-91A8-07DD53F411E1}"/>
              </c:ext>
            </c:extLst>
          </c:dPt>
          <c:dPt>
            <c:idx val="3"/>
            <c:invertIfNegative val="0"/>
            <c:bubble3D val="0"/>
            <c:spPr>
              <a:solidFill>
                <a:srgbClr val="2574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387-4621-91A8-07DD53F411E1}"/>
              </c:ext>
            </c:extLst>
          </c:dPt>
          <c:cat>
            <c:strRef>
              <c:f>'fund_size by mandate'!$N$8:$Q$8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'fund_size by mandate'!$N$12:$Q$12</c:f>
              <c:numCache>
                <c:formatCode>General</c:formatCode>
                <c:ptCount val="4"/>
                <c:pt idx="0">
                  <c:v>250</c:v>
                </c:pt>
                <c:pt idx="1">
                  <c:v>355</c:v>
                </c:pt>
                <c:pt idx="2">
                  <c:v>237.5</c:v>
                </c:pt>
                <c:pt idx="3">
                  <c:v>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387-4621-91A8-07DD53F41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7087112"/>
        <c:axId val="67032392"/>
      </c:barChart>
      <c:lineChart>
        <c:grouping val="standard"/>
        <c:varyColors val="0"/>
        <c:ser>
          <c:idx val="0"/>
          <c:order val="0"/>
          <c:tx>
            <c:strRef>
              <c:f>'fund_size by mandate'!$M$9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chemeClr val="accent1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0"/>
            <c:marker>
              <c:symbol val="circle"/>
              <c:size val="12"/>
              <c:spPr>
                <a:solidFill>
                  <a:srgbClr val="941800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B387-4621-91A8-07DD53F411E1}"/>
              </c:ext>
            </c:extLst>
          </c:dPt>
          <c:dPt>
            <c:idx val="1"/>
            <c:marker>
              <c:symbol val="circle"/>
              <c:size val="12"/>
              <c:spPr>
                <a:solidFill>
                  <a:srgbClr val="005F7F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387-4621-91A8-07DD53F411E1}"/>
              </c:ext>
            </c:extLst>
          </c:dPt>
          <c:dPt>
            <c:idx val="2"/>
            <c:marker>
              <c:symbol val="circle"/>
              <c:size val="12"/>
              <c:spPr>
                <a:solidFill>
                  <a:srgbClr val="18865A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387-4621-91A8-07DD53F411E1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rgbClr val="0D3E66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B387-4621-91A8-07DD53F411E1}"/>
              </c:ext>
            </c:extLst>
          </c:dPt>
          <c:cat>
            <c:strRef>
              <c:f>'fund_size by mandate'!$N$8:$Q$8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'fund_size by mandate'!$N$9:$Q$9</c:f>
              <c:numCache>
                <c:formatCode>General</c:formatCode>
                <c:ptCount val="4"/>
                <c:pt idx="0">
                  <c:v>115</c:v>
                </c:pt>
                <c:pt idx="1">
                  <c:v>210</c:v>
                </c:pt>
                <c:pt idx="2">
                  <c:v>275</c:v>
                </c:pt>
                <c:pt idx="3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387-4621-91A8-07DD53F41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087112"/>
        <c:axId val="67032392"/>
      </c:lineChart>
      <c:catAx>
        <c:axId val="6708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32392"/>
        <c:crosses val="autoZero"/>
        <c:auto val="1"/>
        <c:lblAlgn val="ctr"/>
        <c:lblOffset val="100"/>
        <c:noMultiLvlLbl val="0"/>
      </c:catAx>
      <c:valAx>
        <c:axId val="67032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&quot;$&quot;#0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87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01110083256245E-2"/>
          <c:y val="0.1727475395318884"/>
          <c:w val="0.97038699949740326"/>
          <c:h val="0.712216107500282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Share that understand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12-4767-B941-3B14FAD9631A}"/>
              </c:ext>
            </c:extLst>
          </c:dPt>
          <c:dPt>
            <c:idx val="1"/>
            <c:invertIfNegative val="0"/>
            <c:bubble3D val="0"/>
            <c:spPr>
              <a:solidFill>
                <a:srgbClr val="CC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12-4767-B941-3B14FAD9631A}"/>
              </c:ext>
            </c:extLst>
          </c:dPt>
          <c:dPt>
            <c:idx val="2"/>
            <c:invertIfNegative val="0"/>
            <c:bubble3D val="0"/>
            <c:spPr>
              <a:solidFill>
                <a:srgbClr val="FFD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12-4767-B941-3B14FAD9631A}"/>
              </c:ext>
            </c:extLst>
          </c:dPt>
          <c:dPt>
            <c:idx val="3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12-4767-B941-3B14FAD9631A}"/>
              </c:ext>
            </c:extLst>
          </c:dPt>
          <c:dPt>
            <c:idx val="4"/>
            <c:invertIfNegative val="0"/>
            <c:bubble3D val="0"/>
            <c:spPr>
              <a:solidFill>
                <a:srgbClr val="00B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112-4767-B941-3B14FAD9631A}"/>
              </c:ext>
            </c:extLst>
          </c:dPt>
          <c:dPt>
            <c:idx val="5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112-4767-B941-3B14FAD9631A}"/>
              </c:ext>
            </c:extLst>
          </c:dPt>
          <c:dPt>
            <c:idx val="6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112-4767-B941-3B14FAD963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0.33333333333333331</c:v>
                </c:pt>
                <c:pt idx="1">
                  <c:v>0.65151515151515149</c:v>
                </c:pt>
                <c:pt idx="2">
                  <c:v>0.73076923076923073</c:v>
                </c:pt>
                <c:pt idx="3">
                  <c:v>0.58333333333333337</c:v>
                </c:pt>
                <c:pt idx="4">
                  <c:v>0.71641791044776115</c:v>
                </c:pt>
                <c:pt idx="5">
                  <c:v>0.72413793103448276</c:v>
                </c:pt>
                <c:pt idx="6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12-4767-B941-3B14FAD963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overlap val="-27"/>
        <c:axId val="1096653448"/>
        <c:axId val="1096654528"/>
      </c:barChart>
      <c:catAx>
        <c:axId val="1096653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654528"/>
        <c:crosses val="autoZero"/>
        <c:auto val="1"/>
        <c:lblAlgn val="ctr"/>
        <c:lblOffset val="100"/>
        <c:noMultiLvlLbl val="0"/>
      </c:catAx>
      <c:valAx>
        <c:axId val="10966545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096653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5313951896110953E-2"/>
          <c:w val="1"/>
          <c:h val="0.82089627690342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Easier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4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FE-4791-B9DA-2EBD174D4BE2}"/>
              </c:ext>
            </c:extLst>
          </c:dPt>
          <c:dPt>
            <c:idx val="1"/>
            <c:invertIfNegative val="0"/>
            <c:bubble3D val="0"/>
            <c:spPr>
              <a:solidFill>
                <a:srgbClr val="CCF2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FE-4791-B9DA-2EBD174D4BE2}"/>
              </c:ext>
            </c:extLst>
          </c:dPt>
          <c:dPt>
            <c:idx val="2"/>
            <c:invertIfNegative val="0"/>
            <c:bubble3D val="0"/>
            <c:spPr>
              <a:solidFill>
                <a:srgbClr val="7CD7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FE-4791-B9DA-2EBD174D4BE2}"/>
              </c:ext>
            </c:extLst>
          </c:dPt>
          <c:dPt>
            <c:idx val="3"/>
            <c:invertIfNegative val="0"/>
            <c:bubble3D val="0"/>
            <c:spPr>
              <a:solidFill>
                <a:srgbClr val="B9DB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FE-4791-B9DA-2EBD174D4BE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</c:v>
                </c:pt>
                <c:pt idx="1">
                  <c:v>0.1044776119402985</c:v>
                </c:pt>
                <c:pt idx="2">
                  <c:v>6.8965517241379309E-2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FE-4791-B9DA-2EBD174D4BE2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CFE-4791-B9DA-2EBD174D4BE2}"/>
              </c:ext>
            </c:extLst>
          </c:dPt>
          <c:dPt>
            <c:idx val="1"/>
            <c:invertIfNegative val="0"/>
            <c:bubble3D val="0"/>
            <c:spPr>
              <a:solidFill>
                <a:srgbClr val="00B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0CFE-4791-B9DA-2EBD174D4BE2}"/>
              </c:ext>
            </c:extLst>
          </c:dPt>
          <c:dPt>
            <c:idx val="2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CFE-4791-B9DA-2EBD174D4BE2}"/>
              </c:ext>
            </c:extLst>
          </c:dPt>
          <c:dPt>
            <c:idx val="3"/>
            <c:invertIfNegative val="0"/>
            <c:bubble3D val="0"/>
            <c:spPr>
              <a:solidFill>
                <a:srgbClr val="2574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0CFE-4791-B9DA-2EBD174D4BE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0.48333333333333334</c:v>
                </c:pt>
                <c:pt idx="1">
                  <c:v>0.55223880597014929</c:v>
                </c:pt>
                <c:pt idx="2">
                  <c:v>0.65517241379310343</c:v>
                </c:pt>
                <c:pt idx="3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CFE-4791-B9DA-2EBD174D4BE2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Harder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18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CFE-4791-B9DA-2EBD174D4BE2}"/>
              </c:ext>
            </c:extLst>
          </c:dPt>
          <c:dPt>
            <c:idx val="1"/>
            <c:invertIfNegative val="0"/>
            <c:bubble3D val="0"/>
            <c:spPr>
              <a:solidFill>
                <a:srgbClr val="005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CFE-4791-B9DA-2EBD174D4BE2}"/>
              </c:ext>
            </c:extLst>
          </c:dPt>
          <c:dPt>
            <c:idx val="2"/>
            <c:invertIfNegative val="0"/>
            <c:bubble3D val="0"/>
            <c:spPr>
              <a:solidFill>
                <a:srgbClr val="1886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CFE-4791-B9DA-2EBD174D4BE2}"/>
              </c:ext>
            </c:extLst>
          </c:dPt>
          <c:dPt>
            <c:idx val="3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CFE-4791-B9DA-2EBD174D4BE2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0.46666666666666667</c:v>
                </c:pt>
                <c:pt idx="1">
                  <c:v>0.34328358208955223</c:v>
                </c:pt>
                <c:pt idx="2">
                  <c:v>0.27586206896551724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CFE-4791-B9DA-2EBD174D4B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1966895"/>
        <c:axId val="81960775"/>
      </c:barChart>
      <c:catAx>
        <c:axId val="8196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60775"/>
        <c:crosses val="autoZero"/>
        <c:auto val="1"/>
        <c:lblAlgn val="ctr"/>
        <c:lblOffset val="100"/>
        <c:noMultiLvlLbl val="0"/>
      </c:catAx>
      <c:valAx>
        <c:axId val="81960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6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'Exits over time'!$G$2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'Exits over time'!$F$3:$F$7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'Exits over time'!$G$3:$G$7</c:f>
              <c:numCache>
                <c:formatCode>0%</c:formatCode>
                <c:ptCount val="5"/>
                <c:pt idx="0">
                  <c:v>3.5313667999999999E-2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F4-4B4D-A26E-CB33CCE9FA96}"/>
            </c:ext>
          </c:extLst>
        </c:ser>
        <c:ser>
          <c:idx val="3"/>
          <c:order val="2"/>
          <c:tx>
            <c:strRef>
              <c:f>'Exits over time'!$J$2</c:f>
              <c:strCache>
                <c:ptCount val="1"/>
                <c:pt idx="0">
                  <c:v>Middle 50% of funds</c:v>
                </c:pt>
              </c:strCache>
            </c:strRef>
          </c:tx>
          <c:spPr>
            <a:solidFill>
              <a:srgbClr val="2D8AD2"/>
            </a:solidFill>
            <a:ln>
              <a:noFill/>
            </a:ln>
            <a:effectLst/>
          </c:spPr>
          <c:invertIfNegative val="0"/>
          <c:cat>
            <c:numRef>
              <c:f>'Exits over time'!$F$3:$F$7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'Exits over time'!$J$3:$J$7</c:f>
              <c:numCache>
                <c:formatCode>0%</c:formatCode>
                <c:ptCount val="5"/>
                <c:pt idx="0">
                  <c:v>9.5121115000000006E-2</c:v>
                </c:pt>
                <c:pt idx="1">
                  <c:v>0.12283128</c:v>
                </c:pt>
                <c:pt idx="2">
                  <c:v>7.6923077000000006E-2</c:v>
                </c:pt>
                <c:pt idx="3">
                  <c:v>6.8965517000000004E-2</c:v>
                </c:pt>
                <c:pt idx="4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F4-4B4D-A26E-CB33CCE9F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9240623"/>
        <c:axId val="179239183"/>
      </c:barChart>
      <c:lineChart>
        <c:grouping val="standard"/>
        <c:varyColors val="0"/>
        <c:ser>
          <c:idx val="1"/>
          <c:order val="1"/>
          <c:tx>
            <c:strRef>
              <c:f>'Exits over time'!$H$2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numRef>
              <c:f>'Exits over time'!$F$3:$F$7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'Exits over time'!$H$3:$H$7</c:f>
              <c:numCache>
                <c:formatCode>0%</c:formatCode>
                <c:ptCount val="5"/>
                <c:pt idx="0">
                  <c:v>7.6923077000000006E-2</c:v>
                </c:pt>
                <c:pt idx="1">
                  <c:v>6.9767441999999999E-2</c:v>
                </c:pt>
                <c:pt idx="2">
                  <c:v>3.125E-2</c:v>
                </c:pt>
                <c:pt idx="3">
                  <c:v>2.7777777999999999E-2</c:v>
                </c:pt>
                <c:pt idx="4">
                  <c:v>4.2261904761904764E-2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F4-4B4D-A26E-CB33CCE9F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240623"/>
        <c:axId val="179239183"/>
      </c:lineChart>
      <c:catAx>
        <c:axId val="17924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39183"/>
        <c:crosses val="autoZero"/>
        <c:auto val="1"/>
        <c:lblAlgn val="ctr"/>
        <c:lblOffset val="100"/>
        <c:noMultiLvlLbl val="0"/>
      </c:catAx>
      <c:valAx>
        <c:axId val="179239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40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'portfolio exited &amp; age'!$B$2</c:f>
              <c:strCache>
                <c:ptCount val="1"/>
                <c:pt idx="0">
                  <c:v>Percentage of protfolio exited LTM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B0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DD6-4B81-B1FC-C174B3330905}"/>
              </c:ext>
            </c:extLst>
          </c:dPt>
          <c:dPt>
            <c:idx val="1"/>
            <c:invertIfNegative val="0"/>
            <c:bubble3D val="0"/>
            <c:spPr>
              <a:solidFill>
                <a:srgbClr val="4E9D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DD6-4B81-B1FC-C174B3330905}"/>
              </c:ext>
            </c:extLst>
          </c:dPt>
          <c:dPt>
            <c:idx val="2"/>
            <c:invertIfNegative val="0"/>
            <c:bubble3D val="0"/>
            <c:spPr>
              <a:solidFill>
                <a:srgbClr val="2574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DD6-4B81-B1FC-C174B33309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'portfolio exited &amp; age'!$A$3:$A$5</c:f>
              <c:strCache>
                <c:ptCount val="3"/>
                <c:pt idx="0">
                  <c:v>&lt;10</c:v>
                </c:pt>
                <c:pt idx="1">
                  <c:v> 10-19</c:v>
                </c:pt>
                <c:pt idx="2">
                  <c:v>≥20 </c:v>
                </c:pt>
              </c:strCache>
            </c:strRef>
          </c:cat>
          <c:val>
            <c:numRef>
              <c:f>'portfolio exited &amp; age'!$B$3:$B$5</c:f>
              <c:numCache>
                <c:formatCode>0%</c:formatCode>
                <c:ptCount val="3"/>
                <c:pt idx="0">
                  <c:v>2.222E-2</c:v>
                </c:pt>
                <c:pt idx="1">
                  <c:v>4.7620000000000003E-2</c:v>
                </c:pt>
                <c:pt idx="2">
                  <c:v>6.6669999999999993E-2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D6-4B81-B1FC-C174B33309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27"/>
        <c:axId val="1445955288"/>
        <c:axId val="1445947728"/>
      </c:barChart>
      <c:catAx>
        <c:axId val="1445955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947728"/>
        <c:crosses val="autoZero"/>
        <c:auto val="1"/>
        <c:lblAlgn val="ctr"/>
        <c:lblOffset val="100"/>
        <c:noMultiLvlLbl val="0"/>
      </c:catAx>
      <c:valAx>
        <c:axId val="1445947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445955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40527083057575E-2"/>
          <c:y val="7.0127494495719561E-2"/>
          <c:w val="0.92269330511013381"/>
          <c:h val="0.67732919161120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considered_second_market!$I$16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E9DDA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considered_second_market!$H$17:$H$19</c:f>
              <c:strCache>
                <c:ptCount val="3"/>
                <c:pt idx="0">
                  <c:v>No</c:v>
                </c:pt>
                <c:pt idx="1">
                  <c:v>Have Considered Secondary Market</c:v>
                </c:pt>
                <c:pt idx="2">
                  <c:v>Have Used Secondary Market</c:v>
                </c:pt>
              </c:strCache>
            </c:strRef>
          </c:cat>
          <c:val>
            <c:numRef>
              <c:f>considered_second_market!$I$17:$I$19</c:f>
              <c:numCache>
                <c:formatCode>0.00%</c:formatCode>
                <c:ptCount val="3"/>
                <c:pt idx="0">
                  <c:v>0.48249027237354086</c:v>
                </c:pt>
                <c:pt idx="1">
                  <c:v>0.36964980544747084</c:v>
                </c:pt>
                <c:pt idx="2">
                  <c:v>0.14785992217898833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3-49AE-9177-A75887525D45}"/>
            </c:ext>
          </c:extLst>
        </c:ser>
        <c:ser>
          <c:idx val="1"/>
          <c:order val="1"/>
          <c:tx>
            <c:strRef>
              <c:f>considered_second_market!$J$16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D3E6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considered_second_market!$H$17:$H$19</c:f>
              <c:strCache>
                <c:ptCount val="3"/>
                <c:pt idx="0">
                  <c:v>No</c:v>
                </c:pt>
                <c:pt idx="1">
                  <c:v>Have Considered Secondary Market</c:v>
                </c:pt>
                <c:pt idx="2">
                  <c:v>Have Used Secondary Market</c:v>
                </c:pt>
              </c:strCache>
            </c:strRef>
          </c:cat>
          <c:val>
            <c:numRef>
              <c:f>considered_second_market!$J$17:$J$19</c:f>
              <c:numCache>
                <c:formatCode>0.00%</c:formatCode>
                <c:ptCount val="3"/>
                <c:pt idx="0">
                  <c:v>0.4358974358974359</c:v>
                </c:pt>
                <c:pt idx="1">
                  <c:v>0.34615384615384615</c:v>
                </c:pt>
                <c:pt idx="2">
                  <c:v>0.21794871794871795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13-49AE-9177-A75887525D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-18"/>
        <c:axId val="746344552"/>
        <c:axId val="746346352"/>
      </c:barChart>
      <c:catAx>
        <c:axId val="74634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346352"/>
        <c:crosses val="autoZero"/>
        <c:auto val="1"/>
        <c:lblAlgn val="ctr"/>
        <c:lblOffset val="100"/>
        <c:noMultiLvlLbl val="0"/>
      </c:catAx>
      <c:valAx>
        <c:axId val="74634635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6344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0.23529411764705882</c:v>
                </c:pt>
                <c:pt idx="1">
                  <c:v>0.35294117647058826</c:v>
                </c:pt>
                <c:pt idx="2">
                  <c:v>0.41176470588235292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89-4C8E-A9A1-CC3985339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805340120"/>
        <c:axId val="805342640"/>
      </c:barChart>
      <c:catAx>
        <c:axId val="8053401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342640"/>
        <c:crosses val="autoZero"/>
        <c:auto val="1"/>
        <c:lblAlgn val="ctr"/>
        <c:lblOffset val="100"/>
        <c:noMultiLvlLbl val="0"/>
      </c:catAx>
      <c:valAx>
        <c:axId val="805342640"/>
        <c:scaling>
          <c:orientation val="minMax"/>
          <c:max val="0.5"/>
        </c:scaling>
        <c:delete val="0"/>
        <c:axPos val="t"/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5340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681564896894828E-2"/>
          <c:y val="7.2011719817192302E-2"/>
          <c:w val="0.86861538237415048"/>
          <c:h val="0.810326181646856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people_on_team!$H$10</c:f>
              <c:strCache>
                <c:ptCount val="1"/>
                <c:pt idx="0">
                  <c:v>25th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people_on_team!$I$9:$L$9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people_on_team!$I$10:$L$10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4.5</c:v>
                </c:pt>
                <c:pt idx="3">
                  <c:v>14.75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2F-4DF6-BD6B-4BF0C871054E}"/>
            </c:ext>
          </c:extLst>
        </c:ser>
        <c:ser>
          <c:idx val="2"/>
          <c:order val="2"/>
          <c:tx>
            <c:strRef>
              <c:f>people_on_team!$H$12</c:f>
              <c:strCache>
                <c:ptCount val="1"/>
                <c:pt idx="0">
                  <c:v>75th</c:v>
                </c:pt>
              </c:strCache>
            </c:strRef>
          </c:tx>
          <c:spPr>
            <a:solidFill>
              <a:srgbClr val="2D8AD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C2F-4DF6-BD6B-4BF0C871054E}"/>
              </c:ext>
            </c:extLst>
          </c:dPt>
          <c:dPt>
            <c:idx val="1"/>
            <c:invertIfNegative val="0"/>
            <c:bubble3D val="0"/>
            <c:spPr>
              <a:solidFill>
                <a:srgbClr val="00B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C2F-4DF6-BD6B-4BF0C871054E}"/>
              </c:ext>
            </c:extLst>
          </c:dPt>
          <c:dPt>
            <c:idx val="2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C2F-4DF6-BD6B-4BF0C871054E}"/>
              </c:ext>
            </c:extLst>
          </c:dPt>
          <c:dPt>
            <c:idx val="3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C2F-4DF6-BD6B-4BF0C871054E}"/>
              </c:ext>
            </c:extLst>
          </c:dPt>
          <c:cat>
            <c:strRef>
              <c:f>people_on_team!$I$9:$L$9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people_on_team!$I$12:$L$12</c:f>
              <c:numCache>
                <c:formatCode>General</c:formatCode>
                <c:ptCount val="4"/>
                <c:pt idx="0">
                  <c:v>15.5</c:v>
                </c:pt>
                <c:pt idx="1">
                  <c:v>12.5</c:v>
                </c:pt>
                <c:pt idx="2">
                  <c:v>7.75</c:v>
                </c:pt>
                <c:pt idx="3">
                  <c:v>21.25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C2F-4DF6-BD6B-4BF0C8710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59602664"/>
        <c:axId val="1259604104"/>
      </c:barChart>
      <c:lineChart>
        <c:grouping val="standard"/>
        <c:varyColors val="0"/>
        <c:ser>
          <c:idx val="1"/>
          <c:order val="1"/>
          <c:tx>
            <c:strRef>
              <c:f>people_on_team!$H$11</c:f>
              <c:strCache>
                <c:ptCount val="1"/>
                <c:pt idx="0">
                  <c:v>median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strRef>
              <c:f>people_on_team!$I$9:$L$9</c:f>
              <c:strCache>
                <c:ptCount val="4"/>
                <c:pt idx="0">
                  <c:v>Strategic</c:v>
                </c:pt>
                <c:pt idx="1">
                  <c:v>Hybrid</c:v>
                </c:pt>
                <c:pt idx="2">
                  <c:v>Financial</c:v>
                </c:pt>
                <c:pt idx="3">
                  <c:v>Bellwether</c:v>
                </c:pt>
              </c:strCache>
            </c:strRef>
          </c:cat>
          <c:val>
            <c:numRef>
              <c:f>people_on_team!$I$11:$L$11</c:f>
              <c:numCache>
                <c:formatCode>General</c:formatCode>
                <c:ptCount val="4"/>
                <c:pt idx="0">
                  <c:v>12</c:v>
                </c:pt>
                <c:pt idx="1">
                  <c:v>10.125</c:v>
                </c:pt>
                <c:pt idx="2">
                  <c:v>6</c:v>
                </c:pt>
                <c:pt idx="3">
                  <c:v>18.5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C2F-4DF6-BD6B-4BF0C8710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59602664"/>
        <c:axId val="1259604104"/>
      </c:lineChart>
      <c:catAx>
        <c:axId val="125960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604104"/>
        <c:crosses val="autoZero"/>
        <c:auto val="1"/>
        <c:lblAlgn val="ctr"/>
        <c:lblOffset val="100"/>
        <c:noMultiLvlLbl val="0"/>
      </c:catAx>
      <c:valAx>
        <c:axId val="125960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602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6255097777252928E-2"/>
          <c:w val="1"/>
          <c:h val="0.86748980444549417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FD-4811-8742-BD5E4E675639}"/>
              </c:ext>
            </c:extLst>
          </c:dPt>
          <c:dPt>
            <c:idx val="1"/>
            <c:invertIfNegative val="0"/>
            <c:bubble3D val="0"/>
            <c:spPr>
              <a:solidFill>
                <a:srgbClr val="00B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FD-4811-8742-BD5E4E6756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FD-4811-8742-BD5E4E67563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FD-4811-8742-BD5E4E675639}"/>
              </c:ext>
            </c:extLst>
          </c:dPt>
          <c:dLbls>
            <c:numFmt formatCode="#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27</c:v>
                </c:pt>
                <c:pt idx="2">
                  <c:v>24</c:v>
                </c:pt>
                <c:pt idx="3">
                  <c:v>20</c:v>
                </c:pt>
              </c:numCache>
            </c:numRef>
          </c:yVal>
          <c:bubbleSize>
            <c:numRef>
              <c:f>Sheet1!$C$2:$C$5</c:f>
              <c:numCache>
                <c:formatCode>General</c:formatCode>
                <c:ptCount val="4"/>
                <c:pt idx="0">
                  <c:v>33</c:v>
                </c:pt>
                <c:pt idx="1">
                  <c:v>27</c:v>
                </c:pt>
                <c:pt idx="2">
                  <c:v>24</c:v>
                </c:pt>
                <c:pt idx="3">
                  <c:v>20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B1FD-4811-8742-BD5E4E675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20"/>
        <c:showNegBubbles val="0"/>
        <c:axId val="826017952"/>
        <c:axId val="826021912"/>
      </c:bubbleChart>
      <c:valAx>
        <c:axId val="82601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6021912"/>
        <c:crosses val="autoZero"/>
        <c:crossBetween val="midCat"/>
      </c:valAx>
      <c:valAx>
        <c:axId val="826021912"/>
        <c:scaling>
          <c:orientation val="minMax"/>
          <c:min val="10"/>
        </c:scaling>
        <c:delete val="1"/>
        <c:axPos val="l"/>
        <c:numFmt formatCode="General" sourceLinked="1"/>
        <c:majorTickMark val="none"/>
        <c:minorTickMark val="none"/>
        <c:tickLblPos val="none"/>
        <c:crossAx val="826017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03523457691089E-2"/>
          <c:y val="5.9568117079961524E-3"/>
          <c:w val="0.92459295308461786"/>
          <c:h val="0.8790068353241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17-425D-A381-26580A707007}"/>
              </c:ext>
            </c:extLst>
          </c:dPt>
          <c:dPt>
            <c:idx val="1"/>
            <c:invertIfNegative val="0"/>
            <c:bubble3D val="0"/>
            <c:spPr>
              <a:solidFill>
                <a:srgbClr val="CC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17-425D-A381-26580A707007}"/>
              </c:ext>
            </c:extLst>
          </c:dPt>
          <c:dPt>
            <c:idx val="2"/>
            <c:invertIfNegative val="0"/>
            <c:bubble3D val="0"/>
            <c:spPr>
              <a:solidFill>
                <a:srgbClr val="FFD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17-425D-A381-26580A707007}"/>
              </c:ext>
            </c:extLst>
          </c:dPt>
          <c:dPt>
            <c:idx val="3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17-425D-A381-26580A707007}"/>
              </c:ext>
            </c:extLst>
          </c:dPt>
          <c:dPt>
            <c:idx val="5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17-425D-A381-26580A707007}"/>
              </c:ext>
            </c:extLst>
          </c:dPt>
          <c:dPt>
            <c:idx val="6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17-425D-A381-26580A707007}"/>
              </c:ext>
            </c:extLst>
          </c:dPt>
          <c:dLbls>
            <c:numFmt formatCode="#,##0&quot;%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48.166666666666664</c:v>
                </c:pt>
                <c:pt idx="1">
                  <c:v>47.227272727272727</c:v>
                </c:pt>
                <c:pt idx="2">
                  <c:v>26.012820512820515</c:v>
                </c:pt>
                <c:pt idx="3">
                  <c:v>47.616666666666667</c:v>
                </c:pt>
                <c:pt idx="4">
                  <c:v>32.671641791044777</c:v>
                </c:pt>
                <c:pt idx="5">
                  <c:v>23.03448275862069</c:v>
                </c:pt>
                <c:pt idx="6">
                  <c:v>21.76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A17-425D-A381-26580A7070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989786240"/>
        <c:axId val="991207360"/>
      </c:barChart>
      <c:catAx>
        <c:axId val="989786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1207360"/>
        <c:crosses val="autoZero"/>
        <c:auto val="1"/>
        <c:lblAlgn val="ctr"/>
        <c:lblOffset val="100"/>
        <c:noMultiLvlLbl val="0"/>
      </c:catAx>
      <c:valAx>
        <c:axId val="991207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9786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729022324019808E-2"/>
          <c:y val="9.5992550373413546E-2"/>
          <c:w val="0.94300299333953141"/>
          <c:h val="0.7804219540253631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Minimal (&lt; 2 people)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9E5E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39-41B1-AA4F-166BF9608A13}"/>
              </c:ext>
            </c:extLst>
          </c:dPt>
          <c:dPt>
            <c:idx val="1"/>
            <c:invertIfNegative val="0"/>
            <c:bubble3D val="0"/>
            <c:spPr>
              <a:solidFill>
                <a:srgbClr val="D1A1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39-41B1-AA4F-166BF9608A13}"/>
              </c:ext>
            </c:extLst>
          </c:dPt>
          <c:dPt>
            <c:idx val="2"/>
            <c:invertIfNegative val="0"/>
            <c:bubble3D val="0"/>
            <c:spPr>
              <a:solidFill>
                <a:srgbClr val="FFE4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B39-41B1-AA4F-166BF9608A13}"/>
              </c:ext>
            </c:extLst>
          </c:dPt>
          <c:dPt>
            <c:idx val="3"/>
            <c:invertIfNegative val="0"/>
            <c:bubble3D val="0"/>
            <c:spPr>
              <a:solidFill>
                <a:srgbClr val="FF9B8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B39-41B1-AA4F-166BF9608A13}"/>
              </c:ext>
            </c:extLst>
          </c:dPt>
          <c:dPt>
            <c:idx val="4"/>
            <c:invertIfNegative val="0"/>
            <c:bubble3D val="0"/>
            <c:spPr>
              <a:solidFill>
                <a:srgbClr val="6FCD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B39-41B1-AA4F-166BF9608A13}"/>
              </c:ext>
            </c:extLst>
          </c:dPt>
          <c:dPt>
            <c:idx val="5"/>
            <c:invertIfNegative val="0"/>
            <c:bubble3D val="0"/>
            <c:spPr>
              <a:solidFill>
                <a:srgbClr val="7CD7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B39-41B1-AA4F-166BF9608A1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B39-41B1-AA4F-166BF9608A1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0.91666666666666663</c:v>
                </c:pt>
                <c:pt idx="1">
                  <c:v>0.72727272727272729</c:v>
                </c:pt>
                <c:pt idx="2">
                  <c:v>0.70512820512820518</c:v>
                </c:pt>
                <c:pt idx="3">
                  <c:v>0.78333333333333333</c:v>
                </c:pt>
                <c:pt idx="4">
                  <c:v>0.73134328358208955</c:v>
                </c:pt>
                <c:pt idx="5">
                  <c:v>0.62068965517241381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B39-41B1-AA4F-166BF9608A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(2-4 people)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B39-41B1-AA4F-166BF9608A13}"/>
              </c:ext>
            </c:extLst>
          </c:dPt>
          <c:dPt>
            <c:idx val="1"/>
            <c:invertIfNegative val="0"/>
            <c:bubble3D val="0"/>
            <c:spPr>
              <a:solidFill>
                <a:srgbClr val="CC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B39-41B1-AA4F-166BF9608A13}"/>
              </c:ext>
            </c:extLst>
          </c:dPt>
          <c:dPt>
            <c:idx val="2"/>
            <c:invertIfNegative val="0"/>
            <c:bubble3D val="0"/>
            <c:spPr>
              <a:solidFill>
                <a:srgbClr val="FFD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B39-41B1-AA4F-166BF9608A13}"/>
              </c:ext>
            </c:extLst>
          </c:dPt>
          <c:dPt>
            <c:idx val="3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B39-41B1-AA4F-166BF9608A13}"/>
              </c:ext>
            </c:extLst>
          </c:dPt>
          <c:dPt>
            <c:idx val="4"/>
            <c:invertIfNegative val="0"/>
            <c:bubble3D val="0"/>
            <c:spPr>
              <a:solidFill>
                <a:srgbClr val="00C0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AB39-41B1-AA4F-166BF9608A13}"/>
              </c:ext>
            </c:extLst>
          </c:dPt>
          <c:dPt>
            <c:idx val="5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B39-41B1-AA4F-166BF9608A1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8.3333333333333329E-2</c:v>
                </c:pt>
                <c:pt idx="1">
                  <c:v>0.24242424242424243</c:v>
                </c:pt>
                <c:pt idx="2">
                  <c:v>0.24358974358974358</c:v>
                </c:pt>
                <c:pt idx="3">
                  <c:v>0.21666666666666667</c:v>
                </c:pt>
                <c:pt idx="4">
                  <c:v>0.22388059701492538</c:v>
                </c:pt>
                <c:pt idx="5">
                  <c:v>0.27586206896551724</c:v>
                </c:pt>
                <c:pt idx="6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B39-41B1-AA4F-166BF9608A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Significant (5+ people)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84A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B39-41B1-AA4F-166BF9608A13}"/>
              </c:ext>
            </c:extLst>
          </c:dPt>
          <c:dPt>
            <c:idx val="2"/>
            <c:invertIfNegative val="0"/>
            <c:bubble3D val="0"/>
            <c:spPr>
              <a:solidFill>
                <a:srgbClr val="C295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AB39-41B1-AA4F-166BF9608A13}"/>
              </c:ext>
            </c:extLst>
          </c:dPt>
          <c:dPt>
            <c:idx val="4"/>
            <c:invertIfNegative val="0"/>
            <c:bubble3D val="0"/>
            <c:spPr>
              <a:solidFill>
                <a:srgbClr val="39ABD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AB39-41B1-AA4F-166BF9608A13}"/>
              </c:ext>
            </c:extLst>
          </c:dPt>
          <c:dPt>
            <c:idx val="5"/>
            <c:invertIfNegative val="0"/>
            <c:bubble3D val="0"/>
            <c:spPr>
              <a:solidFill>
                <a:srgbClr val="1886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AB39-41B1-AA4F-166BF9608A1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AB39-41B1-AA4F-166BF9608A1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B39-41B1-AA4F-166BF9608A13}"/>
                </c:ext>
              </c:extLst>
            </c:dLbl>
            <c:dLbl>
              <c:idx val="1"/>
              <c:layout>
                <c:manualLayout>
                  <c:x val="0"/>
                  <c:y val="3.4411187742784308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B39-41B1-AA4F-166BF9608A13}"/>
                </c:ext>
              </c:extLst>
            </c:dLbl>
            <c:dLbl>
              <c:idx val="2"/>
              <c:layout>
                <c:manualLayout>
                  <c:x val="-6.3927826979887249E-17"/>
                  <c:y val="-1.1715626226676457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B39-41B1-AA4F-166BF9608A1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B39-41B1-AA4F-166BF9608A13}"/>
                </c:ext>
              </c:extLst>
            </c:dLbl>
            <c:dLbl>
              <c:idx val="4"/>
              <c:layout>
                <c:manualLayout>
                  <c:x val="-1.278556539597745E-16"/>
                  <c:y val="-3.7102002540653225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B39-41B1-AA4F-166BF9608A13}"/>
                </c:ext>
              </c:extLst>
            </c:dLbl>
            <c:dLbl>
              <c:idx val="5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B39-41B1-AA4F-166BF9608A13}"/>
                </c:ext>
              </c:extLst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B39-41B1-AA4F-166BF9608A1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0</c:v>
                </c:pt>
                <c:pt idx="1">
                  <c:v>3.0303030303030304E-2</c:v>
                </c:pt>
                <c:pt idx="2">
                  <c:v>5.128205128205128E-2</c:v>
                </c:pt>
                <c:pt idx="3">
                  <c:v>0</c:v>
                </c:pt>
                <c:pt idx="4">
                  <c:v>4.4776119402985072E-2</c:v>
                </c:pt>
                <c:pt idx="5">
                  <c:v>0.10344827586206896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AB39-41B1-AA4F-166BF9608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53657039"/>
        <c:axId val="253657399"/>
      </c:barChart>
      <c:catAx>
        <c:axId val="25365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657399"/>
        <c:crosses val="autoZero"/>
        <c:auto val="1"/>
        <c:lblAlgn val="ctr"/>
        <c:lblOffset val="100"/>
        <c:noMultiLvlLbl val="0"/>
      </c:catAx>
      <c:valAx>
        <c:axId val="25365739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53657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421263367023268"/>
          <c:y val="6.0120412967417922E-2"/>
          <c:w val="0.71847715979583227"/>
          <c:h val="0.879759174065164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2574B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GP</c:v>
                </c:pt>
                <c:pt idx="1">
                  <c:v>Partner</c:v>
                </c:pt>
                <c:pt idx="2">
                  <c:v>Principal</c:v>
                </c:pt>
                <c:pt idx="3">
                  <c:v>Associate</c:v>
                </c:pt>
                <c:pt idx="4">
                  <c:v>Entire Team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0.967741935483871</c:v>
                </c:pt>
                <c:pt idx="1">
                  <c:v>0.90322580645161288</c:v>
                </c:pt>
                <c:pt idx="2">
                  <c:v>0.74193548387096775</c:v>
                </c:pt>
                <c:pt idx="3">
                  <c:v>0.5161290322580645</c:v>
                </c:pt>
                <c:pt idx="4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71-41F2-96E4-EEABADAFE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885588696"/>
        <c:axId val="885588336"/>
      </c:barChart>
      <c:catAx>
        <c:axId val="885588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5588336"/>
        <c:crosses val="autoZero"/>
        <c:auto val="1"/>
        <c:lblAlgn val="ctr"/>
        <c:lblOffset val="100"/>
        <c:noMultiLvlLbl val="0"/>
      </c:catAx>
      <c:valAx>
        <c:axId val="88558833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885588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37772183885892E-2"/>
          <c:y val="4.8454476523767873E-2"/>
          <c:w val="0.5777815764332227"/>
          <c:h val="0.8863598716827063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</c:v>
                </c:pt>
              </c:strCache>
            </c:strRef>
          </c:tx>
          <c:spPr>
            <a:ln w="9525"/>
          </c:spPr>
          <c:dPt>
            <c:idx val="0"/>
            <c:bubble3D val="0"/>
            <c:spPr>
              <a:solidFill>
                <a:srgbClr val="0D3E66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63-4081-90A2-282AD32D3251}"/>
              </c:ext>
            </c:extLst>
          </c:dPt>
          <c:dPt>
            <c:idx val="1"/>
            <c:bubble3D val="0"/>
            <c:spPr>
              <a:solidFill>
                <a:srgbClr val="1E5E8F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63-4081-90A2-282AD32D3251}"/>
              </c:ext>
            </c:extLst>
          </c:dPt>
          <c:dPt>
            <c:idx val="2"/>
            <c:bubble3D val="0"/>
            <c:spPr>
              <a:solidFill>
                <a:srgbClr val="236DA5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63-4081-90A2-282AD32D3251}"/>
              </c:ext>
            </c:extLst>
          </c:dPt>
          <c:dPt>
            <c:idx val="3"/>
            <c:bubble3D val="0"/>
            <c:spPr>
              <a:solidFill>
                <a:srgbClr val="2982C5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63-4081-90A2-282AD32D3251}"/>
              </c:ext>
            </c:extLst>
          </c:dPt>
          <c:dPt>
            <c:idx val="4"/>
            <c:bubble3D val="0"/>
            <c:spPr>
              <a:solidFill>
                <a:srgbClr val="4E9DDA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63-4081-90A2-282AD32D3251}"/>
              </c:ext>
            </c:extLst>
          </c:dPt>
          <c:dPt>
            <c:idx val="5"/>
            <c:bubble3D val="0"/>
            <c:spPr>
              <a:solidFill>
                <a:srgbClr val="70B0E1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63-4081-90A2-282AD32D3251}"/>
              </c:ext>
            </c:extLst>
          </c:dPt>
          <c:dPt>
            <c:idx val="6"/>
            <c:bubble3D val="0"/>
            <c:spPr>
              <a:solidFill>
                <a:srgbClr val="B3D5EF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263-4081-90A2-282AD32D3251}"/>
              </c:ext>
            </c:extLst>
          </c:dPt>
          <c:dPt>
            <c:idx val="7"/>
            <c:bubble3D val="0"/>
            <c:spPr>
              <a:solidFill>
                <a:srgbClr val="EAF3FB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263-4081-90A2-282AD32D3251}"/>
              </c:ext>
            </c:extLst>
          </c:dPt>
          <c:dPt>
            <c:idx val="8"/>
            <c:bubble3D val="0"/>
            <c:explosion val="14"/>
            <c:spPr>
              <a:solidFill>
                <a:srgbClr val="003149"/>
              </a:solidFill>
              <a:ln w="952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263-4081-90A2-282AD32D3251}"/>
              </c:ext>
            </c:extLst>
          </c:dPt>
          <c:dLbls>
            <c:dLbl>
              <c:idx val="0"/>
              <c:layout>
                <c:manualLayout>
                  <c:x val="-0.12381198805242244"/>
                  <c:y val="-0.164248002333041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63-4081-90A2-282AD32D3251}"/>
                </c:ext>
              </c:extLst>
            </c:dLbl>
            <c:dLbl>
              <c:idx val="1"/>
              <c:layout>
                <c:manualLayout>
                  <c:x val="9.414323226695416E-2"/>
                  <c:y val="-0.182520851560221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63-4081-90A2-282AD32D3251}"/>
                </c:ext>
              </c:extLst>
            </c:dLbl>
            <c:dLbl>
              <c:idx val="2"/>
              <c:layout>
                <c:manualLayout>
                  <c:x val="7.4467018614685632E-2"/>
                  <c:y val="-0.10404619422572178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lnSpc>
                      <a:spcPct val="85000"/>
                    </a:lnSpc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7263-4081-90A2-282AD32D3251}"/>
                </c:ext>
              </c:extLst>
            </c:dLbl>
            <c:dLbl>
              <c:idx val="3"/>
              <c:layout>
                <c:manualLayout>
                  <c:x val="7.9028247451270905E-2"/>
                  <c:y val="5.98980460775736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63-4081-90A2-282AD32D3251}"/>
                </c:ext>
              </c:extLst>
            </c:dLbl>
            <c:dLbl>
              <c:idx val="4"/>
              <c:layout>
                <c:manualLayout>
                  <c:x val="0.10932106199987625"/>
                  <c:y val="0.1787153836514765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lnSpc>
                      <a:spcPct val="85000"/>
                    </a:lnSpc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7263-4081-90A2-282AD32D3251}"/>
                </c:ext>
              </c:extLst>
            </c:dLbl>
            <c:dLbl>
              <c:idx val="5"/>
              <c:layout>
                <c:manualLayout>
                  <c:x val="-0.13737559291290294"/>
                  <c:y val="-6.595508894721493E-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7263-4081-90A2-282AD32D3251}"/>
                </c:ext>
              </c:extLst>
            </c:dLbl>
            <c:dLbl>
              <c:idx val="6"/>
              <c:layout>
                <c:manualLayout>
                  <c:x val="6.9475588290774356E-3"/>
                  <c:y val="1.0093671624380286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0">
                  <a:spAutoFit/>
                </a:bodyPr>
                <a:lstStyle/>
                <a:p>
                  <a:pPr algn="l">
                    <a:lnSpc>
                      <a:spcPct val="85000"/>
                    </a:lnSpc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7263-4081-90A2-282AD32D3251}"/>
                </c:ext>
              </c:extLst>
            </c:dLbl>
            <c:dLbl>
              <c:idx val="7"/>
              <c:layout>
                <c:manualLayout>
                  <c:x val="1.6016924485663209E-2"/>
                  <c:y val="1.5557188684747727E-2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0">
                  <a:spAutoFit/>
                </a:bodyPr>
                <a:lstStyle/>
                <a:p>
                  <a:pPr algn="l">
                    <a:lnSpc>
                      <a:spcPct val="85000"/>
                    </a:lnSpc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7263-4081-90A2-282AD32D3251}"/>
                </c:ext>
              </c:extLst>
            </c:dLbl>
            <c:dLbl>
              <c:idx val="8"/>
              <c:layout>
                <c:manualLayout>
                  <c:x val="-0.23134658843193667"/>
                  <c:y val="7.40740740740735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263-4081-90A2-282AD32D325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Sheet1!$A$2:$A$10</c:f>
              <c:strCache>
                <c:ptCount val="9"/>
                <c:pt idx="0">
                  <c:v>CEO</c:v>
                </c:pt>
                <c:pt idx="1">
                  <c:v>CFO</c:v>
                </c:pt>
                <c:pt idx="2">
                  <c:v>Corp Dev and M&amp;A</c:v>
                </c:pt>
                <c:pt idx="3">
                  <c:v>CTO</c:v>
                </c:pt>
                <c:pt idx="4">
                  <c:v>CSO</c:v>
                </c:pt>
                <c:pt idx="5">
                  <c:v>CIO</c:v>
                </c:pt>
                <c:pt idx="6">
                  <c:v>Other C-Suite</c:v>
                </c:pt>
                <c:pt idx="7">
                  <c:v>Other (various)</c:v>
                </c:pt>
                <c:pt idx="8">
                  <c:v>Multiple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0.14102564102564102</c:v>
                </c:pt>
                <c:pt idx="1">
                  <c:v>0.16025641025641027</c:v>
                </c:pt>
                <c:pt idx="2">
                  <c:v>0.12179487179487179</c:v>
                </c:pt>
                <c:pt idx="3">
                  <c:v>9.6153846153846159E-2</c:v>
                </c:pt>
                <c:pt idx="4">
                  <c:v>0.19230769230769232</c:v>
                </c:pt>
                <c:pt idx="5">
                  <c:v>2.564102564102564E-2</c:v>
                </c:pt>
                <c:pt idx="6">
                  <c:v>4.4871794871794872E-2</c:v>
                </c:pt>
                <c:pt idx="7">
                  <c:v>5.7692307692307696E-2</c:v>
                </c:pt>
                <c:pt idx="8">
                  <c:v>0.16025641025641027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263-4081-90A2-282AD32D3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01387604070305E-2"/>
          <c:y val="6.5185185185185179E-2"/>
          <c:w val="0.98149861239592973"/>
          <c:h val="0.7986771653543307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ln w="28575" cap="rnd">
              <a:solidFill>
                <a:srgbClr val="2574B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2574B1"/>
              </a:solidFill>
              <a:ln w="9525">
                <a:solidFill>
                  <a:srgbClr val="2574B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6.5357605661978402E-2"/>
                  <c:y val="-5.5042108596376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2-49B9-8BAB-6B46EAB9F1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0.25242718446601942</c:v>
                </c:pt>
                <c:pt idx="1">
                  <c:v>0.26712328767123289</c:v>
                </c:pt>
                <c:pt idx="2">
                  <c:v>0.24401913875598086</c:v>
                </c:pt>
                <c:pt idx="3">
                  <c:v>0.17898832684824903</c:v>
                </c:pt>
                <c:pt idx="4">
                  <c:v>0.19871794871794871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072-49B9-8BAB-6B46EAB9F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2364408"/>
        <c:axId val="1822361168"/>
      </c:lineChart>
      <c:catAx>
        <c:axId val="1822364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361168"/>
        <c:crosses val="autoZero"/>
        <c:auto val="1"/>
        <c:lblAlgn val="ctr"/>
        <c:lblOffset val="100"/>
        <c:noMultiLvlLbl val="0"/>
      </c:catAx>
      <c:valAx>
        <c:axId val="1822361168"/>
        <c:scaling>
          <c:orientation val="minMax"/>
          <c:min val="0.1"/>
        </c:scaling>
        <c:delete val="0"/>
        <c:axPos val="l"/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364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870435123988455E-2"/>
          <c:w val="0.98817018362991393"/>
          <c:h val="0.867093211908182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3CC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10-4725-8995-A9ECD54C7655}"/>
              </c:ext>
            </c:extLst>
          </c:dPt>
          <c:dPt>
            <c:idx val="1"/>
            <c:invertIfNegative val="0"/>
            <c:bubble3D val="0"/>
            <c:spPr>
              <a:solidFill>
                <a:srgbClr val="CC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10-4725-8995-A9ECD54C7655}"/>
              </c:ext>
            </c:extLst>
          </c:dPt>
          <c:dPt>
            <c:idx val="2"/>
            <c:invertIfNegative val="0"/>
            <c:bubble3D val="0"/>
            <c:spPr>
              <a:solidFill>
                <a:srgbClr val="FFD4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10-4725-8995-A9ECD54C7655}"/>
              </c:ext>
            </c:extLst>
          </c:dPt>
          <c:dPt>
            <c:idx val="3"/>
            <c:invertIfNegative val="0"/>
            <c:bubble3D val="0"/>
            <c:spPr>
              <a:solidFill>
                <a:srgbClr val="FF4C2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10-4725-8995-A9ECD54C7655}"/>
              </c:ext>
            </c:extLst>
          </c:dPt>
          <c:dPt>
            <c:idx val="5"/>
            <c:invertIfNegative val="0"/>
            <c:bubble3D val="0"/>
            <c:spPr>
              <a:solidFill>
                <a:srgbClr val="00C6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10-4725-8995-A9ECD54C7655}"/>
              </c:ext>
            </c:extLst>
          </c:dPt>
          <c:dPt>
            <c:idx val="6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10-4725-8995-A9ECD54C7655}"/>
              </c:ext>
            </c:extLst>
          </c:dPt>
          <c:dLbls>
            <c:dLbl>
              <c:idx val="0"/>
              <c:layout>
                <c:manualLayout>
                  <c:x val="0"/>
                  <c:y val="-0.210576278028338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10-4725-8995-A9ECD54C7655}"/>
                </c:ext>
              </c:extLst>
            </c:dLbl>
            <c:dLbl>
              <c:idx val="1"/>
              <c:layout>
                <c:manualLayout>
                  <c:x val="0"/>
                  <c:y val="-0.177895547701538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10-4725-8995-A9ECD54C7655}"/>
                </c:ext>
              </c:extLst>
            </c:dLbl>
            <c:dLbl>
              <c:idx val="2"/>
              <c:layout>
                <c:manualLayout>
                  <c:x val="0"/>
                  <c:y val="-0.3131615936620597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10-4725-8995-A9ECD54C7655}"/>
                </c:ext>
              </c:extLst>
            </c:dLbl>
            <c:dLbl>
              <c:idx val="3"/>
              <c:layout>
                <c:manualLayout>
                  <c:x val="0"/>
                  <c:y val="-0.114165110545131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10-4725-8995-A9ECD54C7655}"/>
                </c:ext>
              </c:extLst>
            </c:dLbl>
            <c:dLbl>
              <c:idx val="4"/>
              <c:layout>
                <c:manualLayout>
                  <c:x val="0"/>
                  <c:y val="-0.273008938865478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10-4725-8995-A9ECD54C7655}"/>
                </c:ext>
              </c:extLst>
            </c:dLbl>
            <c:dLbl>
              <c:idx val="5"/>
              <c:layout>
                <c:manualLayout>
                  <c:x val="0"/>
                  <c:y val="-0.4263327709030925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10-4725-8995-A9ECD54C7655}"/>
                </c:ext>
              </c:extLst>
            </c:dLbl>
            <c:dLbl>
              <c:idx val="6"/>
              <c:layout>
                <c:manualLayout>
                  <c:x val="0"/>
                  <c:y val="-0.34380690250015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10-4725-8995-A9ECD54C765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Newbie</c:v>
                </c:pt>
                <c:pt idx="1">
                  <c:v>Middle</c:v>
                </c:pt>
                <c:pt idx="2">
                  <c:v>Mature</c:v>
                </c:pt>
                <c:pt idx="3">
                  <c:v>Strategic</c:v>
                </c:pt>
                <c:pt idx="4">
                  <c:v>Hybrid</c:v>
                </c:pt>
                <c:pt idx="5">
                  <c:v>Financial</c:v>
                </c:pt>
                <c:pt idx="6">
                  <c:v>Bellwether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0.25</c:v>
                </c:pt>
                <c:pt idx="1">
                  <c:v>0.21212121212121213</c:v>
                </c:pt>
                <c:pt idx="2">
                  <c:v>0.42307692307692307</c:v>
                </c:pt>
                <c:pt idx="3" formatCode="0.00%">
                  <c:v>0.11666666666666667</c:v>
                </c:pt>
                <c:pt idx="4" formatCode="0.00%">
                  <c:v>0.37313432835820898</c:v>
                </c:pt>
                <c:pt idx="5" formatCode="0.00%">
                  <c:v>0.62068965517241381</c:v>
                </c:pt>
                <c:pt idx="6" formatCode="0.00%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10-4725-8995-A9ECD54C7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100"/>
        <c:axId val="1822319048"/>
        <c:axId val="1822323368"/>
      </c:barChart>
      <c:catAx>
        <c:axId val="1822319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-3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323368"/>
        <c:crosses val="autoZero"/>
        <c:auto val="1"/>
        <c:lblAlgn val="ctr"/>
        <c:lblOffset val="100"/>
        <c:noMultiLvlLbl val="0"/>
      </c:catAx>
      <c:valAx>
        <c:axId val="1822323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22319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03052728954671E-2"/>
          <c:y val="2.3721269480158652E-2"/>
          <c:w val="0.91859389454209062"/>
          <c:h val="0.80552574831733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E9D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0F-49DD-8023-FFDE87360B79}"/>
              </c:ext>
            </c:extLst>
          </c:dPt>
          <c:dPt>
            <c:idx val="1"/>
            <c:invertIfNegative val="0"/>
            <c:bubble3D val="0"/>
            <c:spPr>
              <a:solidFill>
                <a:srgbClr val="2574B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0F-49DD-8023-FFDE87360B79}"/>
              </c:ext>
            </c:extLst>
          </c:dPt>
          <c:dPt>
            <c:idx val="2"/>
            <c:invertIfNegative val="0"/>
            <c:bubble3D val="0"/>
            <c:spPr>
              <a:solidFill>
                <a:srgbClr val="1E5E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70F-49DD-8023-FFDE87360B79}"/>
              </c:ext>
            </c:extLst>
          </c:dPt>
          <c:dPt>
            <c:idx val="3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70F-49DD-8023-FFDE87360B7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Bonus</c:v>
                </c:pt>
                <c:pt idx="1">
                  <c:v>Stock</c:v>
                </c:pt>
                <c:pt idx="2">
                  <c:v>Shadow Carry</c:v>
                </c:pt>
                <c:pt idx="3">
                  <c:v>Salary Negates Need for Carry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0.4838709677419355</c:v>
                </c:pt>
                <c:pt idx="1">
                  <c:v>0.22580645161290322</c:v>
                </c:pt>
                <c:pt idx="2">
                  <c:v>0.16129032258064516</c:v>
                </c:pt>
                <c:pt idx="3">
                  <c:v>0.12903225806451613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0F-49DD-8023-FFDE87360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overlap val="-27"/>
        <c:axId val="480287943"/>
        <c:axId val="480292623"/>
      </c:barChart>
      <c:catAx>
        <c:axId val="480287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292623"/>
        <c:crosses val="autoZero"/>
        <c:auto val="1"/>
        <c:lblAlgn val="ctr"/>
        <c:lblOffset val="100"/>
        <c:noMultiLvlLbl val="0"/>
      </c:catAx>
      <c:valAx>
        <c:axId val="480292623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287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85962795885585"/>
          <c:y val="8.5769980506822607E-2"/>
          <c:w val="0.63414057998847706"/>
          <c:h val="0.828460038986354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14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219512195121951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9D-4DBF-ADEB-9134EB511F5F}"/>
                </c:ext>
              </c:extLst>
            </c:dLbl>
            <c:dLbl>
              <c:idx val="1"/>
              <c:layout>
                <c:manualLayout>
                  <c:x val="-0.2195121951219513"/>
                  <c:y val="3.23335477029079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9D-4DBF-ADEB-9134EB511F5F}"/>
                </c:ext>
              </c:extLst>
            </c:dLbl>
            <c:dLbl>
              <c:idx val="2"/>
              <c:layout>
                <c:manualLayout>
                  <c:x val="-0.219512195121951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9D-4DBF-ADEB-9134EB511F5F}"/>
                </c:ext>
              </c:extLst>
            </c:dLbl>
            <c:dLbl>
              <c:idx val="3"/>
              <c:layout>
                <c:manualLayout>
                  <c:x val="-0.21138211382113828"/>
                  <c:y val="-6.46670954058158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9D-4DBF-ADEB-9134EB511F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CFO</c:v>
                </c:pt>
                <c:pt idx="1">
                  <c:v>CEO</c:v>
                </c:pt>
                <c:pt idx="2">
                  <c:v>CSO</c:v>
                </c:pt>
                <c:pt idx="3">
                  <c:v>Corp Dev</c:v>
                </c:pt>
                <c:pt idx="4">
                  <c:v>CIO</c:v>
                </c:pt>
                <c:pt idx="5">
                  <c:v>CTO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0.52</c:v>
                </c:pt>
                <c:pt idx="1">
                  <c:v>0.44</c:v>
                </c:pt>
                <c:pt idx="2">
                  <c:v>0.4</c:v>
                </c:pt>
                <c:pt idx="3">
                  <c:v>0.4</c:v>
                </c:pt>
                <c:pt idx="4">
                  <c:v>0.08</c:v>
                </c:pt>
                <c:pt idx="5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9D-4DBF-ADEB-9134EB511F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56447655"/>
        <c:axId val="256446575"/>
      </c:barChart>
      <c:catAx>
        <c:axId val="2564476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6446575"/>
        <c:crosses val="autoZero"/>
        <c:auto val="1"/>
        <c:lblAlgn val="ctr"/>
        <c:lblOffset val="100"/>
        <c:noMultiLvlLbl val="0"/>
      </c:catAx>
      <c:valAx>
        <c:axId val="25644657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256447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5E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D3-404A-B3F6-FAF94CCF9CB3}"/>
              </c:ext>
            </c:extLst>
          </c:dPt>
          <c:dPt>
            <c:idx val="1"/>
            <c:invertIfNegative val="0"/>
            <c:bubble3D val="0"/>
            <c:spPr>
              <a:solidFill>
                <a:srgbClr val="2982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D3-404A-B3F6-FAF94CCF9CB3}"/>
              </c:ext>
            </c:extLst>
          </c:dPt>
          <c:dPt>
            <c:idx val="2"/>
            <c:invertIfNegative val="0"/>
            <c:bubble3D val="0"/>
            <c:spPr>
              <a:solidFill>
                <a:srgbClr val="00314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D3-404A-B3F6-FAF94CCF9CB3}"/>
              </c:ext>
            </c:extLst>
          </c:dPt>
          <c:dPt>
            <c:idx val="3"/>
            <c:invertIfNegative val="0"/>
            <c:bubble3D val="0"/>
            <c:spPr>
              <a:solidFill>
                <a:srgbClr val="236DA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D3-404A-B3F6-FAF94CCF9CB3}"/>
              </c:ext>
            </c:extLst>
          </c:dPt>
          <c:dPt>
            <c:idx val="4"/>
            <c:invertIfNegative val="0"/>
            <c:bubble3D val="0"/>
            <c:spPr>
              <a:solidFill>
                <a:srgbClr val="0D3E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D3-404A-B3F6-FAF94CCF9CB3}"/>
              </c:ext>
            </c:extLst>
          </c:dPt>
          <c:dPt>
            <c:idx val="5"/>
            <c:invertIfNegative val="0"/>
            <c:bubble3D val="0"/>
            <c:spPr>
              <a:solidFill>
                <a:srgbClr val="4E9D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D3-404A-B3F6-FAF94CCF9CB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CFO</c:v>
                </c:pt>
                <c:pt idx="1">
                  <c:v>CTO</c:v>
                </c:pt>
                <c:pt idx="2">
                  <c:v>Multiple</c:v>
                </c:pt>
                <c:pt idx="3">
                  <c:v>Corp Dev and M&amp;A</c:v>
                </c:pt>
                <c:pt idx="4">
                  <c:v>CEO</c:v>
                </c:pt>
                <c:pt idx="5">
                  <c:v>CSO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0.5</c:v>
                </c:pt>
                <c:pt idx="1">
                  <c:v>0.5</c:v>
                </c:pt>
                <c:pt idx="2">
                  <c:v>0.46153846153846156</c:v>
                </c:pt>
                <c:pt idx="3">
                  <c:v>0.42857142857142855</c:v>
                </c:pt>
                <c:pt idx="4">
                  <c:v>0.375</c:v>
                </c:pt>
                <c:pt idx="5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1D3-404A-B3F6-FAF94CCF9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4285215"/>
        <c:axId val="534293135"/>
      </c:barChart>
      <c:catAx>
        <c:axId val="534285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293135"/>
        <c:crosses val="autoZero"/>
        <c:auto val="1"/>
        <c:lblAlgn val="ctr"/>
        <c:lblOffset val="100"/>
        <c:noMultiLvlLbl val="0"/>
      </c:catAx>
      <c:valAx>
        <c:axId val="534293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42852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0.788461538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E5E8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64-4EA4-9763-7B059BC602F4}"/>
              </c:ext>
            </c:extLst>
          </c:dPt>
          <c:dPt>
            <c:idx val="1"/>
            <c:invertIfNegative val="0"/>
            <c:bubble3D val="0"/>
            <c:spPr>
              <a:solidFill>
                <a:srgbClr val="2982C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64-4EA4-9763-7B059BC602F4}"/>
              </c:ext>
            </c:extLst>
          </c:dPt>
          <c:dPt>
            <c:idx val="2"/>
            <c:invertIfNegative val="0"/>
            <c:bubble3D val="0"/>
            <c:spPr>
              <a:solidFill>
                <a:srgbClr val="4E9DD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C64-4EA4-9763-7B059BC602F4}"/>
              </c:ext>
            </c:extLst>
          </c:dPt>
          <c:dPt>
            <c:idx val="3"/>
            <c:invertIfNegative val="0"/>
            <c:bubble3D val="0"/>
            <c:spPr>
              <a:solidFill>
                <a:srgbClr val="70B0E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C64-4EA4-9763-7B059BC602F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Exec lacks familiarity with the investment process.</c:v>
                </c:pt>
                <c:pt idx="1">
                  <c:v>Exec still needs convincing of CVC's value.</c:v>
                </c:pt>
                <c:pt idx="2">
                  <c:v>Exec is too focused on M&amp;A or R&amp;D.</c:v>
                </c:pt>
                <c:pt idx="3">
                  <c:v>Exec has unrealistic expectations
of CVC.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0.44230769230769229</c:v>
                </c:pt>
                <c:pt idx="1">
                  <c:v>0.36538461538461536</c:v>
                </c:pt>
                <c:pt idx="2">
                  <c:v>0.28846153846153844</c:v>
                </c:pt>
                <c:pt idx="3">
                  <c:v>0.19230769230769232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64-4EA4-9763-7B059BC60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axId val="650470975"/>
        <c:axId val="650465935"/>
      </c:barChart>
      <c:catAx>
        <c:axId val="650470975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lnSpc>
                <a:spcPct val="85000"/>
              </a:lnSpc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465935"/>
        <c:crosses val="autoZero"/>
        <c:auto val="1"/>
        <c:lblAlgn val="ctr"/>
        <c:lblOffset val="100"/>
        <c:noMultiLvlLbl val="0"/>
      </c:catAx>
      <c:valAx>
        <c:axId val="650465935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0470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7FFFEC1A_9AF12F2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49A64E4-7E06-456A-B375-B5C404B44F44}" authorId="{A14E6917-8550-D055-ADEC-5A8EEAC6ACAE}" created="2025-11-17T16:03:37.537">
    <pc:sldMkLst xmlns:pc="http://schemas.microsoft.com/office/powerpoint/2013/main/command">
      <pc:docMk/>
      <pc:sldMk cId="2599497510" sldId="2147478554"/>
    </pc:sldMkLst>
    <p188:txBody>
      <a:bodyPr/>
      <a:lstStyle/>
      <a:p>
        <a:r>
          <a:rPr lang="en-US"/>
          <a:t>Let's add this one back in as part of the set up for talking about going independent
</a:t>
        </a:r>
      </a:p>
    </p188:txBody>
  </p188:cm>
</p188:cmLst>
</file>

<file path=ppt/comments/modernComment_7FFFEC2F_DA3E39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CF95C7-AE76-42E5-9936-CE8253AA4952}" authorId="{A14E6917-8550-D055-ADEC-5A8EEAC6ACAE}" created="2025-11-17T16:04:52.431">
    <pc:sldMkLst xmlns:pc="http://schemas.microsoft.com/office/powerpoint/2013/main/command">
      <pc:docMk/>
      <pc:sldMk cId="3661511123" sldId="2147478575"/>
    </pc:sldMkLst>
    <p188:txBody>
      <a:bodyPr/>
      <a:lstStyle/>
      <a:p>
        <a:r>
          <a:rPr lang="en-US"/>
          <a:t>Let's add this one back in too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55206-6D3B-478A-A591-1188829449F7}" type="datetimeFigureOut">
              <a:rPr lang="en-US" smtClean="0">
                <a:solidFill>
                  <a:schemeClr val="bg2"/>
                </a:solidFill>
              </a:rPr>
              <a:t>11/19/2025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>
                <a:solidFill>
                  <a:schemeClr val="bg2"/>
                </a:solidFill>
              </a:rPr>
              <a:t>STATE OF CVC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AB92-1196-4284-AF6A-4F1CC2F2CCB7}" type="slidenum">
              <a:rPr lang="en-US" smtClean="0">
                <a:solidFill>
                  <a:schemeClr val="bg2"/>
                </a:solidFill>
              </a:rPr>
              <a:t>‹#›</a:t>
            </a:fld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937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BD3788A0-D52D-4631-94F1-1C4D61785C73}" type="datetimeFigureOut">
              <a:rPr lang="en-US" smtClean="0"/>
              <a:pPr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/>
              <a:t>STATE OF CVC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A1D4F978-700B-46C2-A0D2-6D1009E300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03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bg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bg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bg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bg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bg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1CB5-4BE9-50EF-BB6F-303CC8896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02D550-85CA-7CE0-6839-C286545169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DFF7ED-8FFE-CB08-CBD4-51910ACC5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6C032-B0B0-AD28-EF78-4C0DD11F3E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4F978-700B-46C2-A0D2-6D1009E30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B Neue Montreal Book" panose="020B04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63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2B4F0D5-5C1B-E14B-FBE2-89DB90527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3263" y="1"/>
            <a:ext cx="41402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2471220"/>
            <a:ext cx="6537324" cy="1510559"/>
          </a:xfrm>
        </p:spPr>
        <p:txBody>
          <a:bodyPr anchor="b" anchorCtr="0"/>
          <a:lstStyle>
            <a:lvl1pPr algn="l">
              <a:lnSpc>
                <a:spcPct val="88000"/>
              </a:lnSpc>
              <a:spcBef>
                <a:spcPts val="1200"/>
              </a:spcBef>
              <a:defRPr sz="40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Title slide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28899"/>
            <a:ext cx="6537324" cy="1217298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2000" spc="0" baseline="0">
                <a:solidFill>
                  <a:schemeClr val="bg1"/>
                </a:solidFill>
                <a:latin typeface="+mj-lt"/>
              </a:defRPr>
            </a:lvl1pPr>
            <a:lvl2pPr marL="457208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3" indent="0" algn="ctr">
              <a:buNone/>
              <a:defRPr sz="1600"/>
            </a:lvl4pPr>
            <a:lvl5pPr marL="1828830" indent="0" algn="ctr">
              <a:buNone/>
              <a:defRPr sz="1600"/>
            </a:lvl5pPr>
            <a:lvl6pPr marL="2286038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3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0" y="5748224"/>
            <a:ext cx="5686424" cy="4095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b="0" spc="30" baseline="0">
                <a:solidFill>
                  <a:schemeClr val="bg1"/>
                </a:solidFill>
                <a:latin typeface="+mn-lt"/>
                <a:cs typeface="SVBSlab" panose="02010504040101010102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65B4FA9-AC93-018C-F245-9DD424BD8B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7200" y="644445"/>
            <a:ext cx="2767952" cy="7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87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Smaller Right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4159181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7884" y="379116"/>
            <a:ext cx="270310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27882" y="817789"/>
            <a:ext cx="2703105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81" y="3886203"/>
            <a:ext cx="4159181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027884" y="3402671"/>
            <a:ext cx="270310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9027884" y="3877393"/>
            <a:ext cx="2703104" cy="2140526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61404B-0C13-DEE4-E8EE-69230AB08AE8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CE6344F-C4F1-ED98-F7E2-8624B083AC40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E674717-F112-3021-B8BA-AA17D10BF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6" name="Picture 15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5011FEAA-F155-6F49-F3A9-8FD591C9A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456792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E44AC31-A921-4659-8804-5FFC455C13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1" y="3"/>
            <a:ext cx="6094414" cy="6857999"/>
          </a:xfrm>
          <a:solidFill>
            <a:srgbClr val="F1F5F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5613" y="2489422"/>
            <a:ext cx="4699453" cy="2149030"/>
          </a:xfrm>
        </p:spPr>
        <p:txBody>
          <a:bodyPr anchor="ctr"/>
          <a:lstStyle>
            <a:lvl1pPr>
              <a:defRPr sz="4399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13A306-7D97-440E-94AF-4E46F6A02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55613" y="595086"/>
            <a:ext cx="481873" cy="9104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C802435-90A6-480F-5BCB-EC942D305782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4" name="Picture 3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874B2C03-2BF3-C73E-AB75-D11605B4C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65A4B3-BACD-58A7-C318-06D3B03FF090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1C327CB5-296B-9750-0022-614F73FDA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12375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SVB w Photo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86735E5-1FBE-0FA5-BC02-7B19F1D6368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88825" cy="1006678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5964"/>
            <a:ext cx="4854603" cy="505713"/>
          </a:xfrm>
        </p:spPr>
        <p:txBody>
          <a:bodyPr anchor="b"/>
          <a:lstStyle>
            <a:lvl1pPr algn="l">
              <a:lnSpc>
                <a:spcPct val="88000"/>
              </a:lnSpc>
              <a:spcBef>
                <a:spcPts val="1200"/>
              </a:spcBef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2286349"/>
            <a:ext cx="10210800" cy="201508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STATE OF CVC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86E1889-566F-74EE-02C3-35742FC82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5613" y="276144"/>
            <a:ext cx="1727398" cy="4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2379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SVB Clean Layout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9256" y="1869489"/>
            <a:ext cx="4854603" cy="505713"/>
          </a:xfrm>
        </p:spPr>
        <p:txBody>
          <a:bodyPr anchor="b"/>
          <a:lstStyle>
            <a:lvl1pPr algn="l">
              <a:lnSpc>
                <a:spcPct val="88000"/>
              </a:lnSpc>
              <a:spcBef>
                <a:spcPts val="1200"/>
              </a:spcBef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939256" y="2599968"/>
            <a:ext cx="6176331" cy="2429232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STATE OF CVC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AFF0D8-ECE2-2532-744D-BFC97DE4A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39256" y="735705"/>
            <a:ext cx="2364485" cy="62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238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 w Photo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88825" cy="1905000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37614" y="558037"/>
            <a:ext cx="3951515" cy="505713"/>
          </a:xfrm>
        </p:spPr>
        <p:txBody>
          <a:bodyPr anchor="t"/>
          <a:lstStyle>
            <a:lvl1pPr algn="r">
              <a:lnSpc>
                <a:spcPct val="88000"/>
              </a:lnSpc>
              <a:spcBef>
                <a:spcPts val="120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2349500"/>
            <a:ext cx="10376353" cy="305525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BC53C6-AA24-B3B1-998C-B6A35FF01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58037"/>
            <a:ext cx="2767948" cy="7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667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Photo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88825" cy="1006678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D2986C-5E30-6B33-D3D4-1B2C306C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091"/>
            <a:ext cx="5317299" cy="4124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4843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gle Image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4F27FC84-AF11-4085-28FC-DA44111849C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6337" y="0"/>
            <a:ext cx="6952487" cy="6858000"/>
          </a:xfrm>
          <a:custGeom>
            <a:avLst/>
            <a:gdLst>
              <a:gd name="connsiteX0" fmla="*/ 22606 w 6952487"/>
              <a:gd name="connsiteY0" fmla="*/ 0 h 6858000"/>
              <a:gd name="connsiteX1" fmla="*/ 6952487 w 6952487"/>
              <a:gd name="connsiteY1" fmla="*/ 0 h 6858000"/>
              <a:gd name="connsiteX2" fmla="*/ 6952487 w 6952487"/>
              <a:gd name="connsiteY2" fmla="*/ 6858000 h 6858000"/>
              <a:gd name="connsiteX3" fmla="*/ 0 w 6952487"/>
              <a:gd name="connsiteY3" fmla="*/ 6858000 h 6858000"/>
              <a:gd name="connsiteX4" fmla="*/ 1937894 w 6952487"/>
              <a:gd name="connsiteY4" fmla="*/ 34152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487" h="6858000">
                <a:moveTo>
                  <a:pt x="22606" y="0"/>
                </a:moveTo>
                <a:lnTo>
                  <a:pt x="6952487" y="0"/>
                </a:lnTo>
                <a:lnTo>
                  <a:pt x="6952487" y="6858000"/>
                </a:lnTo>
                <a:lnTo>
                  <a:pt x="0" y="6858000"/>
                </a:lnTo>
                <a:lnTo>
                  <a:pt x="1937894" y="34152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image into custom shape, Send to Back, click ‘Crop’ to recenter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9D2E56-E293-ABDC-83C6-15786C31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091"/>
            <a:ext cx="4779137" cy="412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E2AAF-6C2F-577B-6E72-05A86510B0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B947-EF0C-DEB9-30D9-662441B765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51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3" cy="6858000"/>
          </a:xfrm>
          <a:solidFill>
            <a:srgbClr val="F1F5F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3" y="2274472"/>
            <a:ext cx="4854603" cy="505713"/>
          </a:xfrm>
        </p:spPr>
        <p:txBody>
          <a:bodyPr anchor="b"/>
          <a:lstStyle>
            <a:lvl1pPr algn="l">
              <a:lnSpc>
                <a:spcPct val="88000"/>
              </a:lnSpc>
              <a:spcBef>
                <a:spcPts val="1200"/>
              </a:spcBef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5613" y="2910813"/>
            <a:ext cx="4854603" cy="284987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85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3" cy="6858000"/>
          </a:xfrm>
          <a:solidFill>
            <a:srgbClr val="F1F5F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693EA2-9C96-7B12-CF76-6D9DEC4F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091"/>
            <a:ext cx="5043714" cy="412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703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3931920" cy="6858000"/>
          </a:xfrm>
          <a:solidFill>
            <a:srgbClr val="F1F5F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6675" y="2274472"/>
            <a:ext cx="4854603" cy="505713"/>
          </a:xfrm>
        </p:spPr>
        <p:txBody>
          <a:bodyPr anchor="b"/>
          <a:lstStyle>
            <a:lvl1pPr algn="l">
              <a:lnSpc>
                <a:spcPct val="88000"/>
              </a:lnSpc>
              <a:spcBef>
                <a:spcPts val="1200"/>
              </a:spcBef>
              <a:defRPr sz="19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26676" y="2910813"/>
            <a:ext cx="6952549" cy="2849879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spc="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637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hart-Append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4F3D4E-632F-264E-8ED1-42AF49799976}"/>
              </a:ext>
            </a:extLst>
          </p:cNvPr>
          <p:cNvSpPr/>
          <p:nvPr userDrawn="1"/>
        </p:nvSpPr>
        <p:spPr>
          <a:xfrm>
            <a:off x="0" y="0"/>
            <a:ext cx="6094411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056" y="1373359"/>
            <a:ext cx="5181660" cy="411128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373359"/>
            <a:ext cx="4686297" cy="41248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36BF12-281B-EA16-C5B1-9966120EBB62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747D04-0EA1-890A-2C83-63C8976E1865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98FB0D9-2FA7-E73D-5817-5CDC81BBC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3" name="Picture 12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A356537D-4FE9-78A4-A963-51E987C4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A551E67-96F9-BB24-A385-7DF222131727}"/>
              </a:ext>
            </a:extLst>
          </p:cNvPr>
          <p:cNvSpPr txBox="1"/>
          <p:nvPr userDrawn="1"/>
        </p:nvSpPr>
        <p:spPr>
          <a:xfrm>
            <a:off x="452438" y="386091"/>
            <a:ext cx="6171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spc="50" baseline="0">
                <a:solidFill>
                  <a:schemeClr val="tx2"/>
                </a:solidFill>
                <a:latin typeface="+mj-lt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44132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Same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343177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79" y="817790"/>
            <a:ext cx="3431776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9214" y="379116"/>
            <a:ext cx="3431776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99212" y="817789"/>
            <a:ext cx="3431776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79" y="3886203"/>
            <a:ext cx="3431776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99213" y="3402671"/>
            <a:ext cx="343177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8299213" y="3877393"/>
            <a:ext cx="3431775" cy="2140526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343177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E89EEB-38CA-B430-1B4B-1796D8874919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2CA14E3-B3A5-A081-0EA7-75FBA7977BB5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9E72D26-498E-2C22-0193-F30F37C33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6" name="Picture 15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3A0CCC1B-B912-1BC3-3FC3-FC8AF76E7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75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Same Size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343177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79" y="817790"/>
            <a:ext cx="3431776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9214" y="379116"/>
            <a:ext cx="3431776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99212" y="817789"/>
            <a:ext cx="3431776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79" y="3886203"/>
            <a:ext cx="3431776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99213" y="3402671"/>
            <a:ext cx="343177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8299213" y="3877393"/>
            <a:ext cx="3431775" cy="2140526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343177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AA1545-C8B8-7C55-862D-C3E84F30E616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A10EFB-3FBE-F912-6DD3-EDD5DC536158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C78CB65-5BB9-DCD2-D77C-C5E66513D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6" name="Picture 15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E50B3FD1-CCF6-BDD1-D808-022D4E1CF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8668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Tw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78" y="817790"/>
            <a:ext cx="4159181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7884" y="379116"/>
            <a:ext cx="270310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27882" y="817789"/>
            <a:ext cx="2703105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78" y="3886203"/>
            <a:ext cx="7339969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733996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21BAA7-B3B8-8AF1-2920-72EEE8EF7950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51A8B1-C35C-652E-CEDB-7B7097FC63EA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3" name="Picture 1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C95C68D-19BB-769A-DBBF-4439BAC12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4" name="Picture 13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D74235E3-5488-0CD2-012D-4FA0A413C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2943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Two Top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78" y="817790"/>
            <a:ext cx="4159181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7884" y="379116"/>
            <a:ext cx="270310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27882" y="817789"/>
            <a:ext cx="2703105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78" y="3886203"/>
            <a:ext cx="7339969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733996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F07533-D861-98EB-D554-F145C94526C1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70045EF-A273-C1CC-5EA0-AA4CE904C997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3" name="Picture 1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0F7A208-9369-71B3-F707-DBA888166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4" name="Picture 13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8FEDD38E-4256-608D-A7FA-6164B1E30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2753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Tw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C7CEAB-E7E0-859C-FAB4-07773570A5FE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0" y="379116"/>
            <a:ext cx="734263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7342632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0" y="3402671"/>
            <a:ext cx="342900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0" y="3875136"/>
            <a:ext cx="3429000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8302624" y="3886203"/>
            <a:ext cx="3429000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8302623" y="3402671"/>
            <a:ext cx="342900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B8A8BC-1698-D9CC-916D-ECA2F2903ED7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E5F141A-0BE0-F272-AACB-FC0503A345BB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82CF9FD-DCF1-71D1-7BE7-0F26F2D97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AF010358-0F5F-C3F9-3465-52CCB1733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212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Two Bottom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C7CEAB-E7E0-859C-FAB4-07773570A5FE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0" y="379116"/>
            <a:ext cx="734263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7342632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0" y="3402671"/>
            <a:ext cx="342900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0" y="3875136"/>
            <a:ext cx="3429000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8302624" y="3886203"/>
            <a:ext cx="3429000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8302623" y="3402671"/>
            <a:ext cx="342900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EED5FF-F454-1A60-050A-EADE076F813C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F794E0-325B-A2B0-0CD5-D94D3348E0F3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7929FA6-3894-3618-6520-028D8CDE6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9A82038E-C9AA-EEE5-F04C-59D1E956C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3042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B2A689-2E57-2A6E-B735-EC405B5F9F9A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73188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7322344" cy="112776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2411116"/>
            <a:ext cx="732234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1" y="2849790"/>
            <a:ext cx="7322344" cy="112471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81" y="4851056"/>
            <a:ext cx="7322344" cy="114300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4412382"/>
            <a:ext cx="732234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529870-97AC-49B1-175A-CC8CCC1AC9C2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6D019F-866C-9759-426F-47E7FFBC028B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740EBA4-F23A-7885-07E0-828B3DA4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66BEA3FD-41F8-83A4-31F2-0EADB1F9F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108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Stack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B2A689-2E57-2A6E-B735-EC405B5F9F9A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73188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7322344" cy="112776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2411116"/>
            <a:ext cx="732234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1" y="2849790"/>
            <a:ext cx="7322344" cy="112471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81" y="4851056"/>
            <a:ext cx="7322344" cy="114300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4412382"/>
            <a:ext cx="732234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332B45-B375-856D-3B21-E3C406B6C098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24E413B-3F29-C1F5-F035-63BF6A8350D6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BC53315-551C-60D4-2589-1FBB0D90D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37D7A133-92FF-0894-7F4F-8A61E8071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060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Stack 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551208-05C2-0B45-4EAD-60042EDFD9AD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249606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1748" y="384964"/>
            <a:ext cx="4373051" cy="156059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2411116"/>
            <a:ext cx="2497257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61748" y="2418135"/>
            <a:ext cx="4373051" cy="1556367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7361747" y="4444132"/>
            <a:ext cx="4373051" cy="1581674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4444132"/>
            <a:ext cx="2497257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FF47FA-8717-C2E5-FBD0-9F15C5915058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314A1A9-BAB8-A244-9C7E-04775778DE8E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163CDD4-FBB6-AAD0-4B53-487CF48EC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7EAB9FDE-1270-DCF7-F9EB-E88066BAB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635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140"/>
            <a:ext cx="8086879" cy="430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81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Stack Side Title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551208-05C2-0B45-4EAD-60042EDFD9AD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249606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1748" y="384964"/>
            <a:ext cx="4373051" cy="156059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2411116"/>
            <a:ext cx="2497257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61748" y="2418135"/>
            <a:ext cx="4373051" cy="1556367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7361747" y="4444132"/>
            <a:ext cx="4373051" cy="1581674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4444132"/>
            <a:ext cx="2497257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FB00E1-8966-BD54-FB61-A0A93F61A6B9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985CD0E-BEDE-D69C-3225-DCE4475F9281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A8A8E4A-00AF-55CB-2C30-2D1B452F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A98C1C05-BE53-0682-653B-13F5E2E5A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8761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F380E3-9F91-9FEE-3518-BB592861F78B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1463675"/>
            <a:ext cx="34236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1896553"/>
            <a:ext cx="3423634" cy="4123248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6972" y="1463675"/>
            <a:ext cx="34236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96972" y="1896552"/>
            <a:ext cx="3423634" cy="4123248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B40DFD-82EC-9D06-C5C7-4128BC87686A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5B603B6-CA56-266A-449E-2FEBE6148EF2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2336F64-30E7-1C36-AEC6-D1C00E9C1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3" name="Picture 12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D021B3CF-56E7-961F-D64D-0EC9FA76F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744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Tall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F380E3-9F91-9FEE-3518-BB592861F78B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1463675"/>
            <a:ext cx="34236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1896553"/>
            <a:ext cx="3423634" cy="4123248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6972" y="1463675"/>
            <a:ext cx="34236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96972" y="1896552"/>
            <a:ext cx="3423634" cy="4123248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8062BB-E827-9E69-66E8-42C5124C00B7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0960A8F-EF61-F9BA-148B-5F32D7E7802D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E47B448-35A7-3C91-9238-99D75DF2C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3" name="Picture 12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B0A33D7A-F8E6-04D1-0B2C-A5B0DA32C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853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4F3D4E-632F-264E-8ED1-42AF49799976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441592"/>
            <a:ext cx="731843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80265"/>
            <a:ext cx="7318435" cy="210312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3435872"/>
            <a:ext cx="731843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1" y="3874544"/>
            <a:ext cx="7318435" cy="210312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36BF12-281B-EA16-C5B1-9966120EBB62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747D04-0EA1-890A-2C83-63C8976E1865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98FB0D9-2FA7-E73D-5817-5CDC81BBC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3" name="Picture 12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A356537D-4FE9-78A4-A963-51E987C4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206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Stacked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4F3D4E-632F-264E-8ED1-42AF49799976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441592"/>
            <a:ext cx="731843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80265"/>
            <a:ext cx="7318435" cy="210312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3435872"/>
            <a:ext cx="731843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1" y="3874544"/>
            <a:ext cx="7318435" cy="210312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79272B-8536-88AD-CEEE-AD8899E92CAD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C6668A8-1A5E-2EED-6D1A-7BB032E4D4DB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6538BD7-9CE1-6D2A-19F8-4479CC534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3" name="Picture 12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A4DA0402-8E33-10CF-E04E-0B13A612C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085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No Commentary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6089"/>
            <a:ext cx="5178381" cy="428782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2" y="1636088"/>
            <a:ext cx="5178382" cy="428782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3720"/>
            <a:ext cx="461502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2" y="1173720"/>
            <a:ext cx="461502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1076905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</p:spTree>
    <p:extLst>
      <p:ext uri="{BB962C8B-B14F-4D97-AF65-F5344CB8AC3E}">
        <p14:creationId xmlns:p14="http://schemas.microsoft.com/office/powerpoint/2010/main" val="521892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 No Commentary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6089"/>
            <a:ext cx="5178381" cy="428782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2" y="1636088"/>
            <a:ext cx="5178382" cy="428782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3720"/>
            <a:ext cx="461502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2" y="1173720"/>
            <a:ext cx="461502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10769050" cy="4124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up to two lines sentence case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5B45DB-A261-A7B7-5242-9649D02D792A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15" name="Picture 14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0E3AD43F-4D4C-A43A-7284-7888F3E11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B57570-0B52-AE6E-1FD7-542A7FB77104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6650784C-DC10-2E04-35AC-E0E134C8E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7646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ay Back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0367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1140"/>
            <a:ext cx="4648355" cy="455857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1" y="1501140"/>
            <a:ext cx="4648354" cy="455857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6091"/>
            <a:ext cx="10728964" cy="412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8308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949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085F9-33B1-4BAC-F60F-AD321387CB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2225"/>
            <a:ext cx="9135529" cy="467314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00"/>
            </a:lvl1pPr>
          </a:lstStyle>
          <a:p>
            <a:pPr lvl="0"/>
            <a:r>
              <a:rPr lang="en-US"/>
              <a:t>Write executive summary here. Hit return for paragraph spacing. Font is 10 pt. size up as needed.</a:t>
            </a:r>
          </a:p>
        </p:txBody>
      </p:sp>
    </p:spTree>
    <p:extLst>
      <p:ext uri="{BB962C8B-B14F-4D97-AF65-F5344CB8AC3E}">
        <p14:creationId xmlns:p14="http://schemas.microsoft.com/office/powerpoint/2010/main" val="24379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bg>
      <p:bgPr>
        <a:solidFill>
          <a:srgbClr val="FD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033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91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Dark Blue Side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DC3E0E-15BD-4C66-943C-CFCA0FE6F93B}"/>
              </a:ext>
            </a:extLst>
          </p:cNvPr>
          <p:cNvSpPr/>
          <p:nvPr userDrawn="1"/>
        </p:nvSpPr>
        <p:spPr>
          <a:xfrm>
            <a:off x="3933825" y="0"/>
            <a:ext cx="8255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01140"/>
            <a:ext cx="2810033" cy="455857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400"/>
              </a:spcBef>
              <a:buNone/>
              <a:defRPr sz="1200" spc="30" baseline="0"/>
            </a:lvl1pPr>
            <a:lvl2pPr marL="347663" indent="-138113">
              <a:defRPr sz="1100" spc="30" baseline="0"/>
            </a:lvl2pPr>
            <a:lvl3pPr>
              <a:defRPr sz="1400"/>
            </a:lvl3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6090"/>
            <a:ext cx="2810032" cy="80453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6081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lue Left Text White 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DC3E0E-15BD-4C66-943C-CFCA0FE6F93B}"/>
              </a:ext>
            </a:extLst>
          </p:cNvPr>
          <p:cNvSpPr/>
          <p:nvPr userDrawn="1"/>
        </p:nvSpPr>
        <p:spPr bwMode="gray">
          <a:xfrm>
            <a:off x="3933825" y="0"/>
            <a:ext cx="8255000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01140"/>
            <a:ext cx="2810033" cy="4558576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 spc="30" baseline="0">
                <a:solidFill>
                  <a:schemeClr val="bg1"/>
                </a:solidFill>
              </a:defRPr>
            </a:lvl1pPr>
            <a:lvl2pPr marL="347663" indent="-138113">
              <a:defRPr sz="1100" spc="30" baseline="0">
                <a:solidFill>
                  <a:schemeClr val="bg1"/>
                </a:solidFill>
              </a:defRPr>
            </a:lvl2pPr>
            <a:lvl3pPr>
              <a:defRPr sz="1400"/>
            </a:lvl3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black">
          <a:xfrm>
            <a:off x="457200" y="386090"/>
            <a:ext cx="2810032" cy="8045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5A2B0E-8D58-EBA8-5011-3519F69F8A7A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8" name="Picture 7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19969A1B-1942-4729-D425-F6753D865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F7BD40-EC45-DA34-FC87-0444A16D478E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625CD8F0-128F-5B77-3243-EC96D2164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077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140"/>
            <a:ext cx="11274425" cy="4306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48D00F-A6A0-1506-E520-F467F216DA17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7" name="Picture 6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6681968-46C2-FCC1-2B52-C6E25A5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40633D-40D6-99F9-21D3-4795C919DD30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D2D3F201-2471-F1C4-0413-0649F652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607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67D78-5C8E-EDA1-7802-07C174364C52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7" name="Picture 6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6CE1FDDB-049C-4A1E-64FB-ED828B325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C7B258-52E5-6680-21B8-01767D9B804E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1241BBC1-12B1-77BB-6185-7DFCED91B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3608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4F27FC84-AF11-4085-28FC-DA44111849C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6337" y="0"/>
            <a:ext cx="6952487" cy="6858000"/>
          </a:xfrm>
          <a:custGeom>
            <a:avLst/>
            <a:gdLst>
              <a:gd name="connsiteX0" fmla="*/ 22606 w 6952487"/>
              <a:gd name="connsiteY0" fmla="*/ 0 h 6858000"/>
              <a:gd name="connsiteX1" fmla="*/ 6952487 w 6952487"/>
              <a:gd name="connsiteY1" fmla="*/ 0 h 6858000"/>
              <a:gd name="connsiteX2" fmla="*/ 6952487 w 6952487"/>
              <a:gd name="connsiteY2" fmla="*/ 6858000 h 6858000"/>
              <a:gd name="connsiteX3" fmla="*/ 0 w 6952487"/>
              <a:gd name="connsiteY3" fmla="*/ 6858000 h 6858000"/>
              <a:gd name="connsiteX4" fmla="*/ 1937894 w 6952487"/>
              <a:gd name="connsiteY4" fmla="*/ 34152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487" h="6858000">
                <a:moveTo>
                  <a:pt x="22606" y="0"/>
                </a:moveTo>
                <a:lnTo>
                  <a:pt x="6952487" y="0"/>
                </a:lnTo>
                <a:lnTo>
                  <a:pt x="6952487" y="6858000"/>
                </a:lnTo>
                <a:lnTo>
                  <a:pt x="0" y="6858000"/>
                </a:lnTo>
                <a:lnTo>
                  <a:pt x="1937894" y="34152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image into custom shape, Send to Back, click ‘Crop’ to recenter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1C7366B-9C8F-ED12-B2E0-FCDFD7D6A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44445"/>
            <a:ext cx="2767952" cy="731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2350344"/>
            <a:ext cx="4650828" cy="1480740"/>
          </a:xfrm>
        </p:spPr>
        <p:txBody>
          <a:bodyPr anchor="b" anchorCtr="0"/>
          <a:lstStyle>
            <a:lvl1pPr algn="l">
              <a:lnSpc>
                <a:spcPct val="88000"/>
              </a:lnSpc>
              <a:spcBef>
                <a:spcPts val="1200"/>
              </a:spcBef>
              <a:defRPr sz="4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Title slide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35361"/>
            <a:ext cx="4650827" cy="669740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1600" spc="0" baseline="0">
                <a:solidFill>
                  <a:schemeClr val="tx2"/>
                </a:solidFill>
                <a:latin typeface="+mj-lt"/>
              </a:defRPr>
            </a:lvl1pPr>
            <a:lvl2pPr marL="457208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3" indent="0" algn="ctr">
              <a:buNone/>
              <a:defRPr sz="1600"/>
            </a:lvl4pPr>
            <a:lvl5pPr marL="1828830" indent="0" algn="ctr">
              <a:buNone/>
              <a:defRPr sz="1600"/>
            </a:lvl5pPr>
            <a:lvl6pPr marL="2286038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3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0" y="5647899"/>
            <a:ext cx="3812765" cy="4095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2"/>
                </a:solidFill>
                <a:latin typeface="+mn-lt"/>
                <a:cs typeface="SVBSlab" panose="02010504040101010102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4763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SQ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F76D638-A8B1-5839-3C16-8AFD63ABA574}"/>
              </a:ext>
            </a:extLst>
          </p:cNvPr>
          <p:cNvGrpSpPr/>
          <p:nvPr userDrawn="1"/>
        </p:nvGrpSpPr>
        <p:grpSpPr>
          <a:xfrm>
            <a:off x="457199" y="636341"/>
            <a:ext cx="4818119" cy="567253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DFA3625-D198-76F5-3C39-1490C963D687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D8DDE51-BB86-923E-94BF-D1458D304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2" name="Picture 11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2854B59B-CD09-6E37-8BAF-00FBF7AFB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2350344"/>
            <a:ext cx="4650828" cy="1480740"/>
          </a:xfrm>
        </p:spPr>
        <p:txBody>
          <a:bodyPr anchor="b" anchorCtr="0"/>
          <a:lstStyle>
            <a:lvl1pPr algn="l">
              <a:lnSpc>
                <a:spcPct val="88000"/>
              </a:lnSpc>
              <a:spcBef>
                <a:spcPts val="1200"/>
              </a:spcBef>
              <a:defRPr sz="4000" baseline="0">
                <a:solidFill>
                  <a:schemeClr val="tx2"/>
                </a:solidFill>
                <a:latin typeface="SVB Neue Montreal Medium" panose="020B0603030403020204" pitchFamily="34" charset="0"/>
              </a:defRPr>
            </a:lvl1pPr>
          </a:lstStyle>
          <a:p>
            <a:r>
              <a:rPr lang="en-US"/>
              <a:t>Title slide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35361"/>
            <a:ext cx="4650827" cy="669740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1600" spc="30" baseline="0">
                <a:solidFill>
                  <a:schemeClr val="tx2"/>
                </a:solidFill>
                <a:latin typeface="+mj-lt"/>
              </a:defRPr>
            </a:lvl1pPr>
            <a:lvl2pPr marL="457208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3" indent="0" algn="ctr">
              <a:buNone/>
              <a:defRPr sz="1600"/>
            </a:lvl4pPr>
            <a:lvl5pPr marL="1828830" indent="0" algn="ctr">
              <a:buNone/>
              <a:defRPr sz="1600"/>
            </a:lvl5pPr>
            <a:lvl6pPr marL="2286038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3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0" y="5647899"/>
            <a:ext cx="3812765" cy="4095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2"/>
                </a:solidFill>
                <a:latin typeface="+mn-lt"/>
                <a:cs typeface="SVBSlab" panose="02010504040101010102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E0A6F76-CBA4-A758-9D1E-7303DB0D782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094412" y="0"/>
            <a:ext cx="6094413" cy="6858000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350" baseline="0">
                <a:solidFill>
                  <a:schemeClr val="accent3"/>
                </a:solidFill>
              </a:defRPr>
            </a:lvl1pPr>
            <a:lvl2pPr marL="342997" indent="0">
              <a:buNone/>
              <a:defRPr sz="2101"/>
            </a:lvl2pPr>
            <a:lvl3pPr marL="685994" indent="0">
              <a:buNone/>
              <a:defRPr sz="1800"/>
            </a:lvl3pPr>
            <a:lvl4pPr marL="1028991" indent="0">
              <a:buNone/>
              <a:defRPr sz="1500"/>
            </a:lvl4pPr>
            <a:lvl5pPr marL="1371989" indent="0">
              <a:buNone/>
              <a:defRPr sz="1500"/>
            </a:lvl5pPr>
            <a:lvl6pPr marL="1714986" indent="0">
              <a:buNone/>
              <a:defRPr sz="1500"/>
            </a:lvl6pPr>
            <a:lvl7pPr marL="2057983" indent="0">
              <a:buNone/>
              <a:defRPr sz="1500"/>
            </a:lvl7pPr>
            <a:lvl8pPr marL="2400980" indent="0">
              <a:buNone/>
              <a:defRPr sz="1500"/>
            </a:lvl8pPr>
            <a:lvl9pPr marL="2743977" indent="0">
              <a:buNone/>
              <a:defRPr sz="1500"/>
            </a:lvl9pPr>
          </a:lstStyle>
          <a:p>
            <a:r>
              <a:rPr lang="en-US"/>
              <a:t>Click to add image, Send to Back </a:t>
            </a:r>
          </a:p>
        </p:txBody>
      </p:sp>
    </p:spTree>
    <p:extLst>
      <p:ext uri="{BB962C8B-B14F-4D97-AF65-F5344CB8AC3E}">
        <p14:creationId xmlns:p14="http://schemas.microsoft.com/office/powerpoint/2010/main" val="1365610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3 SQ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2"/>
            <a:ext cx="6094413" cy="6857999"/>
          </a:xfrm>
          <a:solidFill>
            <a:srgbClr val="F1F5F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67637" y="2477898"/>
            <a:ext cx="4922785" cy="1503881"/>
          </a:xfrm>
        </p:spPr>
        <p:txBody>
          <a:bodyPr anchor="b"/>
          <a:lstStyle>
            <a:lvl1pPr algn="l">
              <a:lnSpc>
                <a:spcPct val="88000"/>
              </a:lnSpc>
              <a:spcBef>
                <a:spcPts val="1200"/>
              </a:spcBef>
              <a:defRPr sz="3999" spc="0">
                <a:solidFill>
                  <a:schemeClr val="bg1"/>
                </a:solidFill>
                <a:latin typeface="SVB Neue Montreal Medium" panose="020B0603030403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636" y="4128074"/>
            <a:ext cx="4922785" cy="1203507"/>
          </a:xfrm>
        </p:spPr>
        <p:txBody>
          <a:bodyPr/>
          <a:lstStyle>
            <a:lvl1pPr marL="0" indent="0" algn="l">
              <a:spcBef>
                <a:spcPts val="800"/>
              </a:spcBef>
              <a:buNone/>
              <a:defRPr sz="1999" spc="0" baseline="0">
                <a:solidFill>
                  <a:schemeClr val="bg1"/>
                </a:solidFill>
              </a:defRPr>
            </a:lvl1pPr>
            <a:lvl2pPr marL="457071" indent="0" algn="ctr">
              <a:buNone/>
              <a:defRPr sz="1999"/>
            </a:lvl2pPr>
            <a:lvl3pPr marL="914141" indent="0" algn="ctr">
              <a:buNone/>
              <a:defRPr sz="1799"/>
            </a:lvl3pPr>
            <a:lvl4pPr marL="1371212" indent="0" algn="ctr">
              <a:buNone/>
              <a:defRPr sz="1600"/>
            </a:lvl4pPr>
            <a:lvl5pPr marL="1828281" indent="0" algn="ctr">
              <a:buNone/>
              <a:defRPr sz="1600"/>
            </a:lvl5pPr>
            <a:lvl6pPr marL="2285352" indent="0" algn="ctr">
              <a:buNone/>
              <a:defRPr sz="1600"/>
            </a:lvl6pPr>
            <a:lvl7pPr marL="2742423" indent="0" algn="ctr">
              <a:buNone/>
              <a:defRPr sz="1600"/>
            </a:lvl7pPr>
            <a:lvl8pPr marL="3199493" indent="0" algn="ctr">
              <a:buNone/>
              <a:defRPr sz="1600"/>
            </a:lvl8pPr>
            <a:lvl9pPr marL="365656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67636" y="5940640"/>
            <a:ext cx="5058362" cy="4095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 spc="0">
                <a:solidFill>
                  <a:schemeClr val="bg1"/>
                </a:solidFill>
                <a:latin typeface="+mn-lt"/>
                <a:cs typeface="SVBSlab" panose="02010504040101010102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6263F04F-D7E4-DBE6-3006-126BE7049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6891" y="646644"/>
            <a:ext cx="2079464" cy="54664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7A0F5-493D-A114-9414-3E9DE57A9A57}"/>
              </a:ext>
            </a:extLst>
          </p:cNvPr>
          <p:cNvCxnSpPr>
            <a:cxnSpLocks/>
          </p:cNvCxnSpPr>
          <p:nvPr userDrawn="1"/>
        </p:nvCxnSpPr>
        <p:spPr>
          <a:xfrm flipH="1">
            <a:off x="2685109" y="643085"/>
            <a:ext cx="3" cy="520193"/>
          </a:xfrm>
          <a:prstGeom prst="straightConnector1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1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B466670-9ED3-D9D2-6F56-099CD3CA2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5" y="564317"/>
            <a:ext cx="1996368" cy="6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6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423DCAE-9BFD-C3B5-A5F1-BD44E4FA9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44445"/>
            <a:ext cx="2767952" cy="731884"/>
          </a:xfrm>
          <a:prstGeom prst="rect">
            <a:avLst/>
          </a:prstGeom>
        </p:spPr>
      </p:pic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4F27FC84-AF11-4085-28FC-DA44111849C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6337" y="0"/>
            <a:ext cx="6952487" cy="6858000"/>
          </a:xfrm>
          <a:custGeom>
            <a:avLst/>
            <a:gdLst>
              <a:gd name="connsiteX0" fmla="*/ 22606 w 6952487"/>
              <a:gd name="connsiteY0" fmla="*/ 0 h 6858000"/>
              <a:gd name="connsiteX1" fmla="*/ 6952487 w 6952487"/>
              <a:gd name="connsiteY1" fmla="*/ 0 h 6858000"/>
              <a:gd name="connsiteX2" fmla="*/ 6952487 w 6952487"/>
              <a:gd name="connsiteY2" fmla="*/ 6858000 h 6858000"/>
              <a:gd name="connsiteX3" fmla="*/ 0 w 6952487"/>
              <a:gd name="connsiteY3" fmla="*/ 6858000 h 6858000"/>
              <a:gd name="connsiteX4" fmla="*/ 1937894 w 6952487"/>
              <a:gd name="connsiteY4" fmla="*/ 34152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487" h="6858000">
                <a:moveTo>
                  <a:pt x="22606" y="0"/>
                </a:moveTo>
                <a:lnTo>
                  <a:pt x="6952487" y="0"/>
                </a:lnTo>
                <a:lnTo>
                  <a:pt x="6952487" y="6858000"/>
                </a:lnTo>
                <a:lnTo>
                  <a:pt x="0" y="6858000"/>
                </a:lnTo>
                <a:lnTo>
                  <a:pt x="1937894" y="34152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image into custom shape, Send to Back, click ‘Crop’ to recenter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2350344"/>
            <a:ext cx="4650828" cy="1480740"/>
          </a:xfrm>
        </p:spPr>
        <p:txBody>
          <a:bodyPr anchor="b" anchorCtr="0"/>
          <a:lstStyle>
            <a:lvl1pPr algn="l">
              <a:lnSpc>
                <a:spcPct val="88000"/>
              </a:lnSpc>
              <a:spcBef>
                <a:spcPts val="1200"/>
              </a:spcBef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slide 2A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35361"/>
            <a:ext cx="4650827" cy="669740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1600" spc="0" baseline="0">
                <a:solidFill>
                  <a:schemeClr val="bg1"/>
                </a:solidFill>
                <a:latin typeface="+mj-lt"/>
              </a:defRPr>
            </a:lvl1pPr>
            <a:lvl2pPr marL="457208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3" indent="0" algn="ctr">
              <a:buNone/>
              <a:defRPr sz="1600"/>
            </a:lvl4pPr>
            <a:lvl5pPr marL="1828830" indent="0" algn="ctr">
              <a:buNone/>
              <a:defRPr sz="1600"/>
            </a:lvl5pPr>
            <a:lvl6pPr marL="2286038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3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0" y="5647899"/>
            <a:ext cx="3812765" cy="4095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  <a:cs typeface="SVBSlab" panose="02010504040101010102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518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2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C5C059-21D7-4A17-9C68-DCF9B92474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01774"/>
            <a:ext cx="3008313" cy="4518025"/>
          </a:xfrm>
          <a:solidFill>
            <a:schemeClr val="tx2"/>
          </a:solidFill>
        </p:spPr>
        <p:txBody>
          <a:bodyPr lIns="182880" tIns="274320" rIns="182880"/>
          <a:lstStyle>
            <a:lvl1pPr marL="0" indent="0">
              <a:lnSpc>
                <a:spcPct val="110000"/>
              </a:lnSpc>
              <a:buNone/>
              <a:defRPr sz="1500">
                <a:solidFill>
                  <a:schemeClr val="bg1"/>
                </a:solidFill>
              </a:defRPr>
            </a:lvl1pPr>
            <a:lvl2pPr marL="209553" indent="0">
              <a:buNone/>
              <a:defRPr>
                <a:solidFill>
                  <a:schemeClr val="bg1"/>
                </a:solidFill>
              </a:defRPr>
            </a:lvl2pPr>
            <a:lvl3pPr marL="438156" indent="0">
              <a:buNone/>
              <a:defRPr>
                <a:solidFill>
                  <a:schemeClr val="bg1"/>
                </a:solidFill>
              </a:defRPr>
            </a:lvl3pPr>
            <a:lvl4pPr marL="1371623" indent="0">
              <a:buNone/>
              <a:defRPr>
                <a:solidFill>
                  <a:schemeClr val="bg1"/>
                </a:solidFill>
              </a:defRPr>
            </a:lvl4pPr>
            <a:lvl5pPr marL="182883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085F9-33B1-4BAC-F60F-AD321387CB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411" y="1501774"/>
            <a:ext cx="5651317" cy="446359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00"/>
            </a:lvl1pPr>
          </a:lstStyle>
          <a:p>
            <a:pPr lvl="0"/>
            <a:r>
              <a:rPr lang="en-US"/>
              <a:t>Write executive summary here. Hit return for paragraph spacing. Font is 10 pt. size up as needed.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817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180976" y="2575350"/>
            <a:ext cx="6160709" cy="1679041"/>
          </a:xfrm>
        </p:spPr>
        <p:txBody>
          <a:bodyPr anchor="ctr"/>
          <a:lstStyle>
            <a:lvl1pPr algn="l">
              <a:lnSpc>
                <a:spcPct val="88000"/>
              </a:lnSpc>
              <a:spcBef>
                <a:spcPts val="1200"/>
              </a:spcBef>
              <a:defRPr sz="6000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slide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8928" y="4516190"/>
            <a:ext cx="3392757" cy="464888"/>
          </a:xfrm>
        </p:spPr>
        <p:txBody>
          <a:bodyPr anchor="t">
            <a:noAutofit/>
          </a:bodyPr>
          <a:lstStyle>
            <a:lvl1pPr marL="0" indent="0" algn="r">
              <a:spcBef>
                <a:spcPts val="800"/>
              </a:spcBef>
              <a:buNone/>
              <a:defRPr sz="1600" spc="0" baseline="0">
                <a:solidFill>
                  <a:schemeClr val="bg1"/>
                </a:solidFill>
                <a:latin typeface="+mj-lt"/>
              </a:defRPr>
            </a:lvl1pPr>
            <a:lvl2pPr marL="457208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3" indent="0" algn="ctr">
              <a:buNone/>
              <a:defRPr sz="1600"/>
            </a:lvl4pPr>
            <a:lvl5pPr marL="1828830" indent="0" algn="ctr">
              <a:buNone/>
              <a:defRPr sz="1600"/>
            </a:lvl5pPr>
            <a:lvl6pPr marL="2286038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3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4AAF7FD-F99E-A252-A432-D9F4017C91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59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F08D159-63E4-D781-BF4E-6D1F8BC95F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80976" y="1040382"/>
            <a:ext cx="2767952" cy="7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122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3E6149-FADB-AE2C-30F5-4C145D391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4873624" cy="6857997"/>
          </a:xfrm>
          <a:custGeom>
            <a:avLst/>
            <a:gdLst>
              <a:gd name="connsiteX0" fmla="*/ 0 w 4873624"/>
              <a:gd name="connsiteY0" fmla="*/ 0 h 6857997"/>
              <a:gd name="connsiteX1" fmla="*/ 2958465 w 4873624"/>
              <a:gd name="connsiteY1" fmla="*/ 0 h 6857997"/>
              <a:gd name="connsiteX2" fmla="*/ 4873624 w 4873624"/>
              <a:gd name="connsiteY2" fmla="*/ 3415282 h 6857997"/>
              <a:gd name="connsiteX3" fmla="*/ 2935857 w 4873624"/>
              <a:gd name="connsiteY3" fmla="*/ 6857997 h 6857997"/>
              <a:gd name="connsiteX4" fmla="*/ 0 w 4873624"/>
              <a:gd name="connsiteY4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624" h="6857997">
                <a:moveTo>
                  <a:pt x="0" y="0"/>
                </a:moveTo>
                <a:lnTo>
                  <a:pt x="2958465" y="0"/>
                </a:lnTo>
                <a:lnTo>
                  <a:pt x="4873624" y="3415282"/>
                </a:lnTo>
                <a:lnTo>
                  <a:pt x="293585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931A49-83F1-0E41-0377-7EDA9683F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214792"/>
            <a:ext cx="1729109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818673" y="2146522"/>
            <a:ext cx="5930573" cy="790906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816B911-95CE-BC2B-3358-0A78EEA53F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18673" y="3079750"/>
            <a:ext cx="5067041" cy="67945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1157F0C-295B-882D-9887-3287EE6E24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8673" y="4358276"/>
            <a:ext cx="5067041" cy="67945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513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A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3E6149-FADB-AE2C-30F5-4C145D391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4873624" cy="6857997"/>
          </a:xfrm>
          <a:custGeom>
            <a:avLst/>
            <a:gdLst>
              <a:gd name="connsiteX0" fmla="*/ 0 w 4873624"/>
              <a:gd name="connsiteY0" fmla="*/ 0 h 6857997"/>
              <a:gd name="connsiteX1" fmla="*/ 2958465 w 4873624"/>
              <a:gd name="connsiteY1" fmla="*/ 0 h 6857997"/>
              <a:gd name="connsiteX2" fmla="*/ 4873624 w 4873624"/>
              <a:gd name="connsiteY2" fmla="*/ 3415282 h 6857997"/>
              <a:gd name="connsiteX3" fmla="*/ 2935857 w 4873624"/>
              <a:gd name="connsiteY3" fmla="*/ 6857997 h 6857997"/>
              <a:gd name="connsiteX4" fmla="*/ 0 w 4873624"/>
              <a:gd name="connsiteY4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624" h="6857997">
                <a:moveTo>
                  <a:pt x="0" y="0"/>
                </a:moveTo>
                <a:lnTo>
                  <a:pt x="2958465" y="0"/>
                </a:lnTo>
                <a:lnTo>
                  <a:pt x="4873624" y="3415282"/>
                </a:lnTo>
                <a:lnTo>
                  <a:pt x="293585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931A49-83F1-0E41-0377-7EDA9683F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214792"/>
            <a:ext cx="1729109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905500" y="2959322"/>
            <a:ext cx="5843746" cy="790906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</p:spTree>
    <p:extLst>
      <p:ext uri="{BB962C8B-B14F-4D97-AF65-F5344CB8AC3E}">
        <p14:creationId xmlns:p14="http://schemas.microsoft.com/office/powerpoint/2010/main" val="2578528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A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3E6149-FADB-AE2C-30F5-4C145D391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4873624" cy="6857997"/>
          </a:xfrm>
          <a:custGeom>
            <a:avLst/>
            <a:gdLst>
              <a:gd name="connsiteX0" fmla="*/ 0 w 4873624"/>
              <a:gd name="connsiteY0" fmla="*/ 0 h 6857997"/>
              <a:gd name="connsiteX1" fmla="*/ 2958465 w 4873624"/>
              <a:gd name="connsiteY1" fmla="*/ 0 h 6857997"/>
              <a:gd name="connsiteX2" fmla="*/ 4873624 w 4873624"/>
              <a:gd name="connsiteY2" fmla="*/ 3415282 h 6857997"/>
              <a:gd name="connsiteX3" fmla="*/ 2935857 w 4873624"/>
              <a:gd name="connsiteY3" fmla="*/ 6857997 h 6857997"/>
              <a:gd name="connsiteX4" fmla="*/ 0 w 4873624"/>
              <a:gd name="connsiteY4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624" h="6857997">
                <a:moveTo>
                  <a:pt x="0" y="0"/>
                </a:moveTo>
                <a:lnTo>
                  <a:pt x="2958465" y="0"/>
                </a:lnTo>
                <a:lnTo>
                  <a:pt x="4873624" y="3415282"/>
                </a:lnTo>
                <a:lnTo>
                  <a:pt x="293585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931A49-83F1-0E41-0377-7EDA9683F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214792"/>
            <a:ext cx="1729109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905500" y="2959322"/>
            <a:ext cx="5843746" cy="790906"/>
          </a:xfrm>
        </p:spPr>
        <p:txBody>
          <a:bodyPr anchor="b"/>
          <a:lstStyle>
            <a:lvl1pPr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</p:spTree>
    <p:extLst>
      <p:ext uri="{BB962C8B-B14F-4D97-AF65-F5344CB8AC3E}">
        <p14:creationId xmlns:p14="http://schemas.microsoft.com/office/powerpoint/2010/main" val="1883901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C8A1803-5757-45B5-A4D3-194892449810}"/>
              </a:ext>
            </a:extLst>
          </p:cNvPr>
          <p:cNvGrpSpPr/>
          <p:nvPr userDrawn="1"/>
        </p:nvGrpSpPr>
        <p:grpSpPr bwMode="ltGray">
          <a:xfrm>
            <a:off x="6537325" y="0"/>
            <a:ext cx="5651500" cy="6858000"/>
            <a:chOff x="6537325" y="0"/>
            <a:chExt cx="5651500" cy="6858000"/>
          </a:xfrm>
          <a:solidFill>
            <a:srgbClr val="115185"/>
          </a:solidFill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93730E1-5049-4543-BFF3-52AF6EEF3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6537325" y="0"/>
              <a:ext cx="5651500" cy="68580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20E761-C99C-4DF9-884A-6EF9FE975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7079"/>
            <a:stretch/>
          </p:blipFill>
          <p:spPr bwMode="ltGray">
            <a:xfrm>
              <a:off x="6937375" y="0"/>
              <a:ext cx="5251450" cy="6858000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58AC8D00-2F3C-DA8F-FA7C-9FD4AFE12C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7200" y="6214792"/>
            <a:ext cx="1729109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238250" y="2832100"/>
            <a:ext cx="6367462" cy="596900"/>
          </a:xfrm>
        </p:spPr>
        <p:txBody>
          <a:bodyPr anchor="t"/>
          <a:lstStyle>
            <a:lvl1pPr>
              <a:defRPr sz="4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9245D83-5E4D-637F-54DE-FC2B2C496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8250" y="2196901"/>
            <a:ext cx="3797300" cy="43529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VB Neue Montreal Medium" panose="020B0603030403020204" pitchFamily="34" charset="0"/>
              </a:defRPr>
            </a:lvl1pPr>
          </a:lstStyle>
          <a:p>
            <a:pPr lvl="0"/>
            <a:r>
              <a:rPr lang="en-US"/>
              <a:t>TYPE REPORT TITLE ALL CAPS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420250E-EB4B-1F41-283B-27ED95219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250" y="3926693"/>
            <a:ext cx="5581650" cy="43529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 headline or delete</a:t>
            </a:r>
          </a:p>
        </p:txBody>
      </p:sp>
    </p:spTree>
    <p:extLst>
      <p:ext uri="{BB962C8B-B14F-4D97-AF65-F5344CB8AC3E}">
        <p14:creationId xmlns:p14="http://schemas.microsoft.com/office/powerpoint/2010/main" val="3342084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5 SQUARE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E44AC31-A921-4659-8804-5FFC455C13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1" y="3"/>
            <a:ext cx="6094414" cy="685799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5613" y="2489422"/>
            <a:ext cx="4699453" cy="2149030"/>
          </a:xfrm>
        </p:spPr>
        <p:txBody>
          <a:bodyPr anchor="ctr"/>
          <a:lstStyle>
            <a:lvl1pPr>
              <a:defRPr sz="4399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13A306-7D97-440E-94AF-4E46F6A02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55613" y="595086"/>
            <a:ext cx="481873" cy="9104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754309-5968-AA7A-2C8E-0EEF71F889F0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B1677B1-1E33-B173-E33E-FC2B9A7BE504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0" name="Picture 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74EAB05-F801-7689-ADE4-0CE6AE45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1" name="Picture 10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E11F9AC8-629A-7955-8C85-5964A481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455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39384" y="0"/>
            <a:ext cx="6949441" cy="6858000"/>
          </a:xfrm>
          <a:solidFill>
            <a:srgbClr val="F1F5F8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350" baseline="0">
                <a:solidFill>
                  <a:schemeClr val="accent3"/>
                </a:solidFill>
              </a:defRPr>
            </a:lvl1pPr>
            <a:lvl2pPr marL="342997" indent="0">
              <a:buNone/>
              <a:defRPr sz="2101"/>
            </a:lvl2pPr>
            <a:lvl3pPr marL="685994" indent="0">
              <a:buNone/>
              <a:defRPr sz="1800"/>
            </a:lvl3pPr>
            <a:lvl4pPr marL="1028991" indent="0">
              <a:buNone/>
              <a:defRPr sz="1500"/>
            </a:lvl4pPr>
            <a:lvl5pPr marL="1371989" indent="0">
              <a:buNone/>
              <a:defRPr sz="1500"/>
            </a:lvl5pPr>
            <a:lvl6pPr marL="1714986" indent="0">
              <a:buNone/>
              <a:defRPr sz="1500"/>
            </a:lvl6pPr>
            <a:lvl7pPr marL="2057983" indent="0">
              <a:buNone/>
              <a:defRPr sz="1500"/>
            </a:lvl7pPr>
            <a:lvl8pPr marL="2400980" indent="0">
              <a:buNone/>
              <a:defRPr sz="1500"/>
            </a:lvl8pPr>
            <a:lvl9pPr marL="2743977" indent="0">
              <a:buNone/>
              <a:defRPr sz="1500"/>
            </a:lvl9pPr>
          </a:lstStyle>
          <a:p>
            <a:r>
              <a:rPr lang="en-US"/>
              <a:t>Click to add image, Send to Back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B6C1-36E7-4A4D-B818-10D025947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1782312"/>
            <a:ext cx="4441370" cy="41248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EA7BB-93C8-486E-8D2D-ED014E4B1A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2422061"/>
            <a:ext cx="4441371" cy="311513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7260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vider 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E44AC31-A921-4659-8804-5FFC455C13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1" y="3"/>
            <a:ext cx="6094414" cy="6857999"/>
          </a:xfrm>
          <a:solidFill>
            <a:srgbClr val="F1F5F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5613" y="2489422"/>
            <a:ext cx="4699453" cy="2149030"/>
          </a:xfrm>
        </p:spPr>
        <p:txBody>
          <a:bodyPr anchor="ctr"/>
          <a:lstStyle>
            <a:lvl1pPr>
              <a:defRPr sz="4399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13A306-7D97-440E-94AF-4E46F6A02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55613" y="595086"/>
            <a:ext cx="481873" cy="9104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C802435-90A6-480F-5BCB-EC942D305782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4" name="Picture 3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874B2C03-2BF3-C73E-AB75-D11605B4C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65A4B3-BACD-58A7-C318-06D3B03FF090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1C327CB5-296B-9750-0022-614F73FDA8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28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SVB w Photo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86735E5-1FBE-0FA5-BC02-7B19F1D6368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88825" cy="1006678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5964"/>
            <a:ext cx="4854603" cy="505713"/>
          </a:xfrm>
        </p:spPr>
        <p:txBody>
          <a:bodyPr anchor="b"/>
          <a:lstStyle>
            <a:lvl1pPr algn="l">
              <a:lnSpc>
                <a:spcPct val="88000"/>
              </a:lnSpc>
              <a:spcBef>
                <a:spcPts val="1200"/>
              </a:spcBef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2286349"/>
            <a:ext cx="10210800" cy="2015085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STATE OF CVC 2025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86E1889-566F-74EE-02C3-35742FC828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5613" y="276144"/>
            <a:ext cx="1727398" cy="4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578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SVB Clean Layout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9256" y="1869489"/>
            <a:ext cx="4854603" cy="505713"/>
          </a:xfrm>
        </p:spPr>
        <p:txBody>
          <a:bodyPr anchor="b"/>
          <a:lstStyle>
            <a:lvl1pPr algn="l">
              <a:lnSpc>
                <a:spcPct val="88000"/>
              </a:lnSpc>
              <a:spcBef>
                <a:spcPts val="1200"/>
              </a:spcBef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939256" y="2599968"/>
            <a:ext cx="6176331" cy="2429232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STATE OF CVC 2025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AFF0D8-ECE2-2532-744D-BFC97DE4A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939256" y="735705"/>
            <a:ext cx="2364485" cy="62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0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dy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854A6-3B47-B355-87F5-B4F3CE3319ED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835" y="386091"/>
            <a:ext cx="3352165" cy="4124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up to two lines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6EF317-B8CF-D36E-B862-4BDDC241F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BA0F8-E766-E0C2-709F-BC639229CB26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8C8DB79-2C22-3CE9-4C80-143AC8AB824F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055316E-122C-FEF0-A879-E6B08F9F5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57CC59D7-9FDC-6731-DAFE-C834C54BA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6951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 w Photo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88825" cy="1905000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37614" y="558037"/>
            <a:ext cx="3951515" cy="505713"/>
          </a:xfrm>
        </p:spPr>
        <p:txBody>
          <a:bodyPr anchor="t"/>
          <a:lstStyle>
            <a:lvl1pPr algn="r">
              <a:lnSpc>
                <a:spcPct val="88000"/>
              </a:lnSpc>
              <a:spcBef>
                <a:spcPts val="1200"/>
              </a:spcBef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57200" y="2349500"/>
            <a:ext cx="10376353" cy="305525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EBC53C6-AA24-B3B1-998C-B6A35FF01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58037"/>
            <a:ext cx="2767948" cy="7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5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Photo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88825" cy="1006678"/>
          </a:xfr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ED2986C-5E30-6B33-D3D4-1B2C306C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091"/>
            <a:ext cx="5317299" cy="4124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763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gle Image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4F27FC84-AF11-4085-28FC-DA44111849C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6337" y="0"/>
            <a:ext cx="6952487" cy="6858000"/>
          </a:xfrm>
          <a:custGeom>
            <a:avLst/>
            <a:gdLst>
              <a:gd name="connsiteX0" fmla="*/ 22606 w 6952487"/>
              <a:gd name="connsiteY0" fmla="*/ 0 h 6858000"/>
              <a:gd name="connsiteX1" fmla="*/ 6952487 w 6952487"/>
              <a:gd name="connsiteY1" fmla="*/ 0 h 6858000"/>
              <a:gd name="connsiteX2" fmla="*/ 6952487 w 6952487"/>
              <a:gd name="connsiteY2" fmla="*/ 6858000 h 6858000"/>
              <a:gd name="connsiteX3" fmla="*/ 0 w 6952487"/>
              <a:gd name="connsiteY3" fmla="*/ 6858000 h 6858000"/>
              <a:gd name="connsiteX4" fmla="*/ 1937894 w 6952487"/>
              <a:gd name="connsiteY4" fmla="*/ 34152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487" h="6858000">
                <a:moveTo>
                  <a:pt x="22606" y="0"/>
                </a:moveTo>
                <a:lnTo>
                  <a:pt x="6952487" y="0"/>
                </a:lnTo>
                <a:lnTo>
                  <a:pt x="6952487" y="6858000"/>
                </a:lnTo>
                <a:lnTo>
                  <a:pt x="0" y="6858000"/>
                </a:lnTo>
                <a:lnTo>
                  <a:pt x="1937894" y="34152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image into custom shape, Send to Back, click ‘Crop’ to recenter image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9D2E56-E293-ABDC-83C6-15786C31E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091"/>
            <a:ext cx="4779137" cy="412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E2AAF-6C2F-577B-6E72-05A86510B04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B947-EF0C-DEB9-30D9-662441B765A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9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0"/>
            <a:ext cx="6094413" cy="6858000"/>
          </a:xfrm>
          <a:solidFill>
            <a:srgbClr val="F1F5F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693EA2-9C96-7B12-CF76-6D9DEC4F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6091"/>
            <a:ext cx="5043714" cy="412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551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hart-Appendi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4F3D4E-632F-264E-8ED1-42AF49799976}"/>
              </a:ext>
            </a:extLst>
          </p:cNvPr>
          <p:cNvSpPr/>
          <p:nvPr userDrawn="1"/>
        </p:nvSpPr>
        <p:spPr>
          <a:xfrm>
            <a:off x="0" y="0"/>
            <a:ext cx="6094411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056" y="1373359"/>
            <a:ext cx="5181660" cy="411128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1373359"/>
            <a:ext cx="4686297" cy="41248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36BF12-281B-EA16-C5B1-9966120EBB62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747D04-0EA1-890A-2C83-63C8976E1865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98FB0D9-2FA7-E73D-5817-5CDC81BBC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3" name="Picture 12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A356537D-4FE9-78A4-A963-51E987C4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A551E67-96F9-BB24-A385-7DF222131727}"/>
              </a:ext>
            </a:extLst>
          </p:cNvPr>
          <p:cNvSpPr txBox="1"/>
          <p:nvPr userDrawn="1"/>
        </p:nvSpPr>
        <p:spPr>
          <a:xfrm>
            <a:off x="452438" y="386091"/>
            <a:ext cx="6171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100" spc="50" baseline="0">
                <a:solidFill>
                  <a:schemeClr val="tx2"/>
                </a:solidFill>
                <a:latin typeface="+mj-lt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25068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C2B4F0D5-5C1B-E14B-FBE2-89DB90527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3263" y="1"/>
            <a:ext cx="41402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2471220"/>
            <a:ext cx="6537324" cy="1510559"/>
          </a:xfrm>
        </p:spPr>
        <p:txBody>
          <a:bodyPr anchor="b" anchorCtr="0"/>
          <a:lstStyle>
            <a:lvl1pPr algn="l">
              <a:lnSpc>
                <a:spcPct val="88000"/>
              </a:lnSpc>
              <a:spcBef>
                <a:spcPts val="1200"/>
              </a:spcBef>
              <a:defRPr sz="40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Title slide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28899"/>
            <a:ext cx="6537324" cy="1217298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2000" spc="0" baseline="0">
                <a:solidFill>
                  <a:schemeClr val="bg1"/>
                </a:solidFill>
                <a:latin typeface="+mj-lt"/>
              </a:defRPr>
            </a:lvl1pPr>
            <a:lvl2pPr marL="457208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3" indent="0" algn="ctr">
              <a:buNone/>
              <a:defRPr sz="1600"/>
            </a:lvl4pPr>
            <a:lvl5pPr marL="1828830" indent="0" algn="ctr">
              <a:buNone/>
              <a:defRPr sz="1600"/>
            </a:lvl5pPr>
            <a:lvl6pPr marL="2286038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3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0" y="5748224"/>
            <a:ext cx="5686424" cy="4095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600" b="0" spc="30" baseline="0">
                <a:solidFill>
                  <a:schemeClr val="bg1"/>
                </a:solidFill>
                <a:latin typeface="+mn-lt"/>
                <a:cs typeface="SVBSlab" panose="02010504040101010102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65B4FA9-AC93-018C-F245-9DD424BD8B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7200" y="644445"/>
            <a:ext cx="2767952" cy="7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88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140"/>
            <a:ext cx="8086879" cy="430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369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085F9-33B1-4BAC-F60F-AD321387CB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2225"/>
            <a:ext cx="9135529" cy="467314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00"/>
            </a:lvl1pPr>
          </a:lstStyle>
          <a:p>
            <a:pPr lvl="0"/>
            <a:r>
              <a:rPr lang="en-US"/>
              <a:t>Write executive summary here. Hit return for paragraph spacing. Font is 10 pt. size up as needed.</a:t>
            </a:r>
          </a:p>
        </p:txBody>
      </p:sp>
    </p:spTree>
    <p:extLst>
      <p:ext uri="{BB962C8B-B14F-4D97-AF65-F5344CB8AC3E}">
        <p14:creationId xmlns:p14="http://schemas.microsoft.com/office/powerpoint/2010/main" val="1501803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2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C5C059-21D7-4A17-9C68-DCF9B92474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501774"/>
            <a:ext cx="3008313" cy="4518025"/>
          </a:xfrm>
          <a:solidFill>
            <a:schemeClr val="tx2"/>
          </a:solidFill>
        </p:spPr>
        <p:txBody>
          <a:bodyPr lIns="182880" tIns="274320" rIns="182880"/>
          <a:lstStyle>
            <a:lvl1pPr marL="0" indent="0">
              <a:lnSpc>
                <a:spcPct val="110000"/>
              </a:lnSpc>
              <a:buNone/>
              <a:defRPr sz="1500">
                <a:solidFill>
                  <a:schemeClr val="bg1"/>
                </a:solidFill>
              </a:defRPr>
            </a:lvl1pPr>
            <a:lvl2pPr marL="209553" indent="0">
              <a:buNone/>
              <a:defRPr>
                <a:solidFill>
                  <a:schemeClr val="bg1"/>
                </a:solidFill>
              </a:defRPr>
            </a:lvl2pPr>
            <a:lvl3pPr marL="438156" indent="0">
              <a:buNone/>
              <a:defRPr>
                <a:solidFill>
                  <a:schemeClr val="bg1"/>
                </a:solidFill>
              </a:defRPr>
            </a:lvl3pPr>
            <a:lvl4pPr marL="1371623" indent="0">
              <a:buNone/>
              <a:defRPr>
                <a:solidFill>
                  <a:schemeClr val="bg1"/>
                </a:solidFill>
              </a:defRPr>
            </a:lvl4pPr>
            <a:lvl5pPr marL="182883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085F9-33B1-4BAC-F60F-AD321387CB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411" y="1501774"/>
            <a:ext cx="5651317" cy="4463597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000"/>
            </a:lvl1pPr>
          </a:lstStyle>
          <a:p>
            <a:pPr lvl="0"/>
            <a:r>
              <a:rPr lang="en-US"/>
              <a:t>Write executive summary here. Hit return for paragraph spacing. Font is 10 pt. size up as needed.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0007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dy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854A6-3B47-B355-87F5-B4F3CE3319ED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835" y="386091"/>
            <a:ext cx="3352165" cy="4124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up to two lines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6EF317-B8CF-D36E-B862-4BDDC241F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BA0F8-E766-E0C2-709F-BC639229CB26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8C8DB79-2C22-3CE9-4C80-143AC8AB824F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055316E-122C-FEF0-A879-E6B08F9F5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57CC59D7-9FDC-6731-DAFE-C834C54BA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639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dy Narrow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854A6-3B47-B355-87F5-B4F3CE3319ED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835" y="386091"/>
            <a:ext cx="3352165" cy="4124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up to two lines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6EF317-B8CF-D36E-B862-4BDDC241F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9D900C-53F6-9BCB-C311-859AC7684309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2423ED9-526E-EBD1-27ED-2ED4DF9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AA6F250-934D-C03C-2019-4A05DDACA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9E24650A-1CD6-EB29-BC3C-400DA76E1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9669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ody Narrow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854A6-3B47-B355-87F5-B4F3CE3319ED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835" y="386091"/>
            <a:ext cx="3352165" cy="41248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up to two lines sentence case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6EF317-B8CF-D36E-B862-4BDDC241F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9D900C-53F6-9BCB-C311-859AC7684309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2423ED9-526E-EBD1-27ED-2ED4DF9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AA6F250-934D-C03C-2019-4A05DDACA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9E24650A-1CD6-EB29-BC3C-400DA76E1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240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D02F74-0489-4ADB-389C-9982FA416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3351900"/>
            <a:ext cx="540860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741390F-AF11-2C36-EAD9-C8A21E43D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790574"/>
            <a:ext cx="5408612" cy="200062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DD3AD3-805C-B7D3-1187-EF27547A410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24604" y="3351900"/>
            <a:ext cx="540860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5BE38F1-A167-C02F-3D55-532D86DAB4F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24601" y="3790574"/>
            <a:ext cx="5408612" cy="200062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854A6-3B47-B355-87F5-B4F3CE3319ED}"/>
              </a:ext>
            </a:extLst>
          </p:cNvPr>
          <p:cNvSpPr/>
          <p:nvPr userDrawn="1"/>
        </p:nvSpPr>
        <p:spPr>
          <a:xfrm>
            <a:off x="0" y="0"/>
            <a:ext cx="12188825" cy="28956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6EF317-B8CF-D36E-B862-4BDDC241F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08075"/>
            <a:ext cx="10728964" cy="1622425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76CAA-EF4E-7FC9-BD8F-DA1BA4157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one line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060227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 Bottom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D02F74-0489-4ADB-389C-9982FA416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3351900"/>
            <a:ext cx="540860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741390F-AF11-2C36-EAD9-C8A21E43D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790574"/>
            <a:ext cx="5408612" cy="200062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DD3AD3-805C-B7D3-1187-EF27547A410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24604" y="3351900"/>
            <a:ext cx="540860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5BE38F1-A167-C02F-3D55-532D86DAB4F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24601" y="3790574"/>
            <a:ext cx="5408612" cy="200062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854A6-3B47-B355-87F5-B4F3CE3319ED}"/>
              </a:ext>
            </a:extLst>
          </p:cNvPr>
          <p:cNvSpPr/>
          <p:nvPr userDrawn="1"/>
        </p:nvSpPr>
        <p:spPr>
          <a:xfrm>
            <a:off x="0" y="0"/>
            <a:ext cx="12188825" cy="28956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6EF317-B8CF-D36E-B862-4BDDC241F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08075"/>
            <a:ext cx="10728964" cy="1622425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76CAA-EF4E-7FC9-BD8F-DA1BA4157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one line sentence case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11B3191-E5CE-DA94-61F4-89546F288B44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148" name="Picture 147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3AF793D-9367-6C4E-4A97-8CD442C6A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7DA90A7-837A-C4A1-F11A-6F8636F29000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0" name="Picture 149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E9B24D9A-624E-91B5-AE07-B6F85A5C7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08956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Small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4159181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7884" y="379116"/>
            <a:ext cx="270310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27882" y="817789"/>
            <a:ext cx="2703105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81" y="3886203"/>
            <a:ext cx="4159181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027884" y="3402671"/>
            <a:ext cx="270310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9027884" y="3877393"/>
            <a:ext cx="2703104" cy="2140526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A72699-17B2-3A9C-BAB9-7B0394510E86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D965A15-CEEC-4825-7AD5-2294A26341F2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CB4CFF2-7BF6-FA17-FFBB-C0DCEB46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6" name="Picture 15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8D0C33AE-57D6-3409-AFD0-33BBA13A3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6440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Smaller Right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4159181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7884" y="379116"/>
            <a:ext cx="270310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27882" y="817789"/>
            <a:ext cx="2703105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81" y="3886203"/>
            <a:ext cx="4159181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027884" y="3402671"/>
            <a:ext cx="270310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9027884" y="3877393"/>
            <a:ext cx="2703104" cy="2140526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61404B-0C13-DEE4-E8EE-69230AB08AE8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CE6344F-C4F1-ED98-F7E2-8624B083AC40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E674717-F112-3021-B8BA-AA17D10BF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6" name="Picture 15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5011FEAA-F155-6F49-F3A9-8FD591C9A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3112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Same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343177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79" y="817790"/>
            <a:ext cx="3431776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9214" y="379116"/>
            <a:ext cx="3431776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99212" y="817789"/>
            <a:ext cx="3431776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79" y="3886203"/>
            <a:ext cx="3431776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99213" y="3402671"/>
            <a:ext cx="343177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8299213" y="3877393"/>
            <a:ext cx="3431775" cy="2140526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343177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E89EEB-38CA-B430-1B4B-1796D8874919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2CA14E3-B3A5-A081-0EA7-75FBA7977BB5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9E72D26-498E-2C22-0193-F30F37C33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6" name="Picture 15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3A0CCC1B-B912-1BC3-3FC3-FC8AF76E7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0911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Same Size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343177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79" y="817790"/>
            <a:ext cx="3431776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9214" y="379116"/>
            <a:ext cx="3431776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99212" y="817789"/>
            <a:ext cx="3431776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79" y="3886203"/>
            <a:ext cx="3431776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99213" y="3402671"/>
            <a:ext cx="343177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8299213" y="3877393"/>
            <a:ext cx="3431775" cy="2140526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343177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AA1545-C8B8-7C55-862D-C3E84F30E616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A10EFB-3FBE-F912-6DD3-EDD5DC536158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C78CB65-5BB9-DCD2-D77C-C5E66513D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6" name="Picture 15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E50B3FD1-CCF6-BDD1-D808-022D4E1CF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2061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Tw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78" y="817790"/>
            <a:ext cx="4159181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7884" y="379116"/>
            <a:ext cx="270310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27882" y="817789"/>
            <a:ext cx="2703105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78" y="3886203"/>
            <a:ext cx="7339969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733996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21BAA7-B3B8-8AF1-2920-72EEE8EF7950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D51A8B1-C35C-652E-CEDB-7B7097FC63EA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3" name="Picture 1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C95C68D-19BB-769A-DBBF-4439BAC12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4" name="Picture 13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D74235E3-5488-0CD2-012D-4FA0A413C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7512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Two Top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78" y="817790"/>
            <a:ext cx="4159181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7884" y="379116"/>
            <a:ext cx="270310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27882" y="817789"/>
            <a:ext cx="2703105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78" y="3886203"/>
            <a:ext cx="7339969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733996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F07533-D861-98EB-D554-F145C94526C1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70045EF-A273-C1CC-5EA0-AA4CE904C997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3" name="Picture 12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0F7A208-9369-71B3-F707-DBA888166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4" name="Picture 13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8FEDD38E-4256-608D-A7FA-6164B1E30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5677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Two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C7CEAB-E7E0-859C-FAB4-07773570A5FE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0" y="379116"/>
            <a:ext cx="734263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7342632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0" y="3402671"/>
            <a:ext cx="342900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0" y="3875136"/>
            <a:ext cx="3429000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8302624" y="3886203"/>
            <a:ext cx="3429000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8302623" y="3402671"/>
            <a:ext cx="342900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B8A8BC-1698-D9CC-916D-ECA2F2903ED7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E5F141A-0BE0-F272-AACB-FC0503A345BB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82CF9FD-DCF1-71D1-7BE7-0F26F2D97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AF010358-0F5F-C3F9-3465-52CCB1733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11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D02F74-0489-4ADB-389C-9982FA416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3351900"/>
            <a:ext cx="540860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741390F-AF11-2C36-EAD9-C8A21E43D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790574"/>
            <a:ext cx="5408612" cy="200062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DD3AD3-805C-B7D3-1187-EF27547A410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24604" y="3351900"/>
            <a:ext cx="540860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5BE38F1-A167-C02F-3D55-532D86DAB4F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24601" y="3790574"/>
            <a:ext cx="5408612" cy="200062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854A6-3B47-B355-87F5-B4F3CE3319ED}"/>
              </a:ext>
            </a:extLst>
          </p:cNvPr>
          <p:cNvSpPr/>
          <p:nvPr userDrawn="1"/>
        </p:nvSpPr>
        <p:spPr>
          <a:xfrm>
            <a:off x="0" y="0"/>
            <a:ext cx="12188825" cy="28956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6EF317-B8CF-D36E-B862-4BDDC241F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08075"/>
            <a:ext cx="10728964" cy="1622425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76CAA-EF4E-7FC9-BD8F-DA1BA4157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one line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9761134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Two Bottom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BC7CEAB-E7E0-859C-FAB4-07773570A5FE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0" y="379116"/>
            <a:ext cx="734263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7342632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0" y="3402671"/>
            <a:ext cx="342900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0" y="3875136"/>
            <a:ext cx="3429000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8302624" y="3886203"/>
            <a:ext cx="3429000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8302623" y="3402671"/>
            <a:ext cx="342900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EED5FF-F454-1A60-050A-EADE076F813C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F794E0-325B-A2B0-0CD5-D94D3348E0F3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7929FA6-3894-3618-6520-028D8CDE6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9A82038E-C9AA-EEE5-F04C-59D1E956C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9314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S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B2A689-2E57-2A6E-B735-EC405B5F9F9A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73188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7322344" cy="112776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2411116"/>
            <a:ext cx="732234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1" y="2849790"/>
            <a:ext cx="7322344" cy="112471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81" y="4851056"/>
            <a:ext cx="7322344" cy="114300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4412382"/>
            <a:ext cx="732234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529870-97AC-49B1-175A-CC8CCC1AC9C2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06D019F-866C-9759-426F-47E7FFBC028B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3740EBA4-F23A-7885-07E0-828B3DA4C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66BEA3FD-41F8-83A4-31F2-0EADB1F9F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1284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Stack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B2A689-2E57-2A6E-B735-EC405B5F9F9A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73188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7322344" cy="112776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2411116"/>
            <a:ext cx="732234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1" y="2849790"/>
            <a:ext cx="7322344" cy="112471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81" y="4851056"/>
            <a:ext cx="7322344" cy="114300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4412382"/>
            <a:ext cx="732234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332B45-B375-856D-3B21-E3C406B6C098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24E413B-3F29-C1F5-F035-63BF6A8350D6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BC53315-551C-60D4-2589-1FBB0D90D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37D7A133-92FF-0894-7F4F-8A61E8071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50488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Stack 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551208-05C2-0B45-4EAD-60042EDFD9AD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249606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1748" y="384964"/>
            <a:ext cx="4373051" cy="156059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2411116"/>
            <a:ext cx="2497257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61748" y="2418135"/>
            <a:ext cx="4373051" cy="1556367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7361747" y="4444132"/>
            <a:ext cx="4373051" cy="1581674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4444132"/>
            <a:ext cx="2497257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FF47FA-8717-C2E5-FBD0-9F15C5915058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314A1A9-BAB8-A244-9C7E-04775778DE8E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163CDD4-FBB6-AAD0-4B53-487CF48EC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7EAB9FDE-1270-DCF7-F9EB-E88066BAB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2244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S Stack Side Title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8551208-05C2-0B45-4EAD-60042EDFD9AD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2496060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1748" y="384964"/>
            <a:ext cx="4373051" cy="156059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2411116"/>
            <a:ext cx="2497257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61748" y="2418135"/>
            <a:ext cx="4373051" cy="1556367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7361747" y="4444132"/>
            <a:ext cx="4373051" cy="1581674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4444132"/>
            <a:ext cx="2497257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1FB00E1-8966-BD54-FB61-A0A93F61A6B9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985CD0E-BEDE-D69C-3225-DCE4475F9281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2A8A8E4A-00AF-55CB-2C30-2D1B452FD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5" name="Picture 14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A98C1C05-BE53-0682-653B-13F5E2E5A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13430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F380E3-9F91-9FEE-3518-BB592861F78B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1463675"/>
            <a:ext cx="34236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1896553"/>
            <a:ext cx="3423634" cy="4123248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6972" y="1463675"/>
            <a:ext cx="34236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96972" y="1896552"/>
            <a:ext cx="3423634" cy="4123248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B40DFD-82EC-9D06-C5C7-4128BC87686A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5B603B6-CA56-266A-449E-2FEBE6148EF2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2336F64-30E7-1C36-AEC6-D1C00E9C1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3" name="Picture 12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D021B3CF-56E7-961F-D64D-0EC9FA76F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89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Tall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F380E3-9F91-9FEE-3518-BB592861F78B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1463675"/>
            <a:ext cx="34236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1896553"/>
            <a:ext cx="3423634" cy="4123248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96972" y="1463675"/>
            <a:ext cx="342363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96972" y="1896552"/>
            <a:ext cx="3423634" cy="4123248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8062BB-E827-9E69-66E8-42C5124C00B7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0960A8F-EF61-F9BA-148B-5F32D7E7802D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E47B448-35A7-3C91-9238-99D75DF2C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3" name="Picture 12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B0A33D7A-F8E6-04D1-0B2C-A5B0DA32C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6226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4F3D4E-632F-264E-8ED1-42AF49799976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441592"/>
            <a:ext cx="731843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80265"/>
            <a:ext cx="7318435" cy="210312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3435872"/>
            <a:ext cx="731843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1" y="3874544"/>
            <a:ext cx="7318435" cy="210312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36BF12-281B-EA16-C5B1-9966120EBB62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9747D04-0EA1-890A-2C83-63C8976E1865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98FB0D9-2FA7-E73D-5817-5CDC81BBC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3" name="Picture 12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A356537D-4FE9-78A4-A963-51E987C4A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9570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Stacked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C4F3D4E-632F-264E-8ED1-42AF49799976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441592"/>
            <a:ext cx="731843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80265"/>
            <a:ext cx="7318435" cy="210312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9281" y="3435872"/>
            <a:ext cx="731843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9281" y="3874544"/>
            <a:ext cx="7318435" cy="210312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91256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9272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79272B-8536-88AD-CEEE-AD8899E92CAD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C6668A8-1A5E-2EED-6D1A-7BB032E4D4DB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6538BD7-9CE1-6D2A-19F8-4479CC534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3" name="Picture 12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A4DA0402-8E33-10CF-E04E-0B13A612C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217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No Commentary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6089"/>
            <a:ext cx="5178381" cy="428782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2" y="1636088"/>
            <a:ext cx="5178382" cy="428782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3720"/>
            <a:ext cx="461502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2" y="1173720"/>
            <a:ext cx="461502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1076905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75957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 Bottom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D02F74-0489-4ADB-389C-9982FA416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3351900"/>
            <a:ext cx="540860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741390F-AF11-2C36-EAD9-C8A21E43D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790574"/>
            <a:ext cx="5408612" cy="200062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DD3AD3-805C-B7D3-1187-EF27547A410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24604" y="3351900"/>
            <a:ext cx="540860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5BE38F1-A167-C02F-3D55-532D86DAB4F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24601" y="3790574"/>
            <a:ext cx="5408612" cy="200062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E854A6-3B47-B355-87F5-B4F3CE3319ED}"/>
              </a:ext>
            </a:extLst>
          </p:cNvPr>
          <p:cNvSpPr/>
          <p:nvPr userDrawn="1"/>
        </p:nvSpPr>
        <p:spPr>
          <a:xfrm>
            <a:off x="0" y="0"/>
            <a:ext cx="12188825" cy="28956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6EF317-B8CF-D36E-B862-4BDDC241F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08075"/>
            <a:ext cx="10728964" cy="1622425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D76CAA-EF4E-7FC9-BD8F-DA1BA4157E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Title one line sentence case</a:t>
            </a: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11B3191-E5CE-DA94-61F4-89546F288B44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148" name="Picture 147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3AF793D-9367-6C4E-4A97-8CD442C6A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7DA90A7-837A-C4A1-F11A-6F8636F29000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0" name="Picture 149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E9B24D9A-624E-91B5-AE07-B6F85A5C7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1553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 No Commentary D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6089"/>
            <a:ext cx="5178381" cy="428782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2" y="1636088"/>
            <a:ext cx="5178382" cy="4287823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>
                <a:solidFill>
                  <a:schemeClr val="bg1"/>
                </a:solidFill>
              </a:defRPr>
            </a:lvl1pPr>
            <a:lvl2pPr>
              <a:defRPr lang="en-US" sz="105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3720"/>
            <a:ext cx="461502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2" y="1173720"/>
            <a:ext cx="4615022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10769050" cy="4124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up to two lines sentence case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5B45DB-A261-A7B7-5242-9649D02D792A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15" name="Picture 14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0E3AD43F-4D4C-A43A-7284-7888F3E11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B57570-0B52-AE6E-1FD7-542A7FB77104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6650784C-DC10-2E04-35AC-E0E134C8E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40329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Gray Back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115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1140"/>
            <a:ext cx="4648355" cy="455857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1" y="1501140"/>
            <a:ext cx="4648354" cy="455857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6091"/>
            <a:ext cx="10728964" cy="4124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0150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00481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309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 Dark Blue Side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DC3E0E-15BD-4C66-943C-CFCA0FE6F93B}"/>
              </a:ext>
            </a:extLst>
          </p:cNvPr>
          <p:cNvSpPr/>
          <p:nvPr userDrawn="1"/>
        </p:nvSpPr>
        <p:spPr>
          <a:xfrm>
            <a:off x="3933825" y="0"/>
            <a:ext cx="8255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01140"/>
            <a:ext cx="2810033" cy="4558576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400"/>
              </a:spcBef>
              <a:buNone/>
              <a:defRPr sz="1200" spc="30" baseline="0"/>
            </a:lvl1pPr>
            <a:lvl2pPr marL="347663" indent="-138113">
              <a:defRPr sz="1100" spc="30" baseline="0"/>
            </a:lvl2pPr>
            <a:lvl3pPr>
              <a:defRPr sz="1400"/>
            </a:lvl3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6090"/>
            <a:ext cx="2810032" cy="80453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702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lue Left Text White 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DC3E0E-15BD-4C66-943C-CFCA0FE6F93B}"/>
              </a:ext>
            </a:extLst>
          </p:cNvPr>
          <p:cNvSpPr/>
          <p:nvPr userDrawn="1"/>
        </p:nvSpPr>
        <p:spPr bwMode="gray">
          <a:xfrm>
            <a:off x="3933825" y="0"/>
            <a:ext cx="8255000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501140"/>
            <a:ext cx="2810033" cy="4558576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1200" spc="30" baseline="0">
                <a:solidFill>
                  <a:schemeClr val="bg1"/>
                </a:solidFill>
              </a:defRPr>
            </a:lvl1pPr>
            <a:lvl2pPr marL="347663" indent="-138113">
              <a:defRPr sz="1100" spc="30" baseline="0">
                <a:solidFill>
                  <a:schemeClr val="bg1"/>
                </a:solidFill>
              </a:defRPr>
            </a:lvl2pPr>
            <a:lvl3pPr>
              <a:defRPr sz="1400"/>
            </a:lvl3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black">
          <a:xfrm>
            <a:off x="457200" y="386090"/>
            <a:ext cx="2810032" cy="8045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5A2B0E-8D58-EBA8-5011-3519F69F8A7A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8" name="Picture 7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19969A1B-1942-4729-D425-F6753D865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F7BD40-EC45-DA34-FC87-0444A16D478E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625CD8F0-128F-5B77-3243-EC96D2164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30519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1140"/>
            <a:ext cx="11274425" cy="4306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48D00F-A6A0-1506-E520-F467F216DA17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7" name="Picture 6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B6681968-46C2-FCC1-2B52-C6E25A579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40633D-40D6-99F9-21D3-4795C919DD30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D2D3F201-2471-F1C4-0413-0649F652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239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COLO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967D78-5C8E-EDA1-7802-07C174364C52}"/>
              </a:ext>
            </a:extLst>
          </p:cNvPr>
          <p:cNvGrpSpPr/>
          <p:nvPr userDrawn="1"/>
        </p:nvGrpSpPr>
        <p:grpSpPr>
          <a:xfrm>
            <a:off x="441327" y="6337268"/>
            <a:ext cx="2217540" cy="297367"/>
            <a:chOff x="588964" y="6337268"/>
            <a:chExt cx="2217540" cy="297367"/>
          </a:xfrm>
        </p:grpSpPr>
        <p:pic>
          <p:nvPicPr>
            <p:cNvPr id="7" name="Picture 6" descr="A blue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6CE1FDDB-049C-4A1E-64FB-ED828B325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9162" y="6370553"/>
              <a:ext cx="957342" cy="251731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0C7B258-52E5-6680-21B8-01767D9B804E}"/>
                </a:ext>
              </a:extLst>
            </p:cNvPr>
            <p:cNvCxnSpPr/>
            <p:nvPr/>
          </p:nvCxnSpPr>
          <p:spPr>
            <a:xfrm>
              <a:off x="1654097" y="6390330"/>
              <a:ext cx="0" cy="24430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1241BBC1-12B1-77BB-6185-7DFCED91B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964" y="6337268"/>
              <a:ext cx="919821" cy="297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78211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4F27FC84-AF11-4085-28FC-DA44111849C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6337" y="0"/>
            <a:ext cx="6952487" cy="6858000"/>
          </a:xfrm>
          <a:custGeom>
            <a:avLst/>
            <a:gdLst>
              <a:gd name="connsiteX0" fmla="*/ 22606 w 6952487"/>
              <a:gd name="connsiteY0" fmla="*/ 0 h 6858000"/>
              <a:gd name="connsiteX1" fmla="*/ 6952487 w 6952487"/>
              <a:gd name="connsiteY1" fmla="*/ 0 h 6858000"/>
              <a:gd name="connsiteX2" fmla="*/ 6952487 w 6952487"/>
              <a:gd name="connsiteY2" fmla="*/ 6858000 h 6858000"/>
              <a:gd name="connsiteX3" fmla="*/ 0 w 6952487"/>
              <a:gd name="connsiteY3" fmla="*/ 6858000 h 6858000"/>
              <a:gd name="connsiteX4" fmla="*/ 1937894 w 6952487"/>
              <a:gd name="connsiteY4" fmla="*/ 34152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487" h="6858000">
                <a:moveTo>
                  <a:pt x="22606" y="0"/>
                </a:moveTo>
                <a:lnTo>
                  <a:pt x="6952487" y="0"/>
                </a:lnTo>
                <a:lnTo>
                  <a:pt x="6952487" y="6858000"/>
                </a:lnTo>
                <a:lnTo>
                  <a:pt x="0" y="6858000"/>
                </a:lnTo>
                <a:lnTo>
                  <a:pt x="1937894" y="34152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image into custom shape, Send to Back, click ‘Crop’ to recenter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1C7366B-9C8F-ED12-B2E0-FCDFD7D6A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44445"/>
            <a:ext cx="2767952" cy="7318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2350344"/>
            <a:ext cx="4650828" cy="1480740"/>
          </a:xfrm>
        </p:spPr>
        <p:txBody>
          <a:bodyPr anchor="b" anchorCtr="0"/>
          <a:lstStyle>
            <a:lvl1pPr algn="l">
              <a:lnSpc>
                <a:spcPct val="88000"/>
              </a:lnSpc>
              <a:spcBef>
                <a:spcPts val="1200"/>
              </a:spcBef>
              <a:defRPr sz="4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Title slide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35361"/>
            <a:ext cx="4650827" cy="669740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1600" spc="0" baseline="0">
                <a:solidFill>
                  <a:schemeClr val="tx2"/>
                </a:solidFill>
                <a:latin typeface="+mj-lt"/>
              </a:defRPr>
            </a:lvl1pPr>
            <a:lvl2pPr marL="457208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3" indent="0" algn="ctr">
              <a:buNone/>
              <a:defRPr sz="1600"/>
            </a:lvl4pPr>
            <a:lvl5pPr marL="1828830" indent="0" algn="ctr">
              <a:buNone/>
              <a:defRPr sz="1600"/>
            </a:lvl5pPr>
            <a:lvl6pPr marL="2286038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3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0" y="5647899"/>
            <a:ext cx="3812765" cy="4095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2"/>
                </a:solidFill>
                <a:latin typeface="+mn-lt"/>
                <a:cs typeface="SVBSlab" panose="02010504040101010102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18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 Small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281" y="379116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9281" y="817790"/>
            <a:ext cx="4159181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27884" y="379116"/>
            <a:ext cx="2703105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27882" y="817789"/>
            <a:ext cx="2703105" cy="2142782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4"/>
          </p:nvPr>
        </p:nvSpPr>
        <p:spPr>
          <a:xfrm>
            <a:off x="4409281" y="3886203"/>
            <a:ext cx="4159181" cy="2131715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027884" y="3402671"/>
            <a:ext cx="2703104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6"/>
          </p:nvPr>
        </p:nvSpPr>
        <p:spPr>
          <a:xfrm>
            <a:off x="9027884" y="3877393"/>
            <a:ext cx="2703104" cy="2140526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600"/>
              </a:spcBef>
              <a:defRPr lang="en-US" sz="1100" dirty="0" smtClean="0"/>
            </a:lvl1pPr>
            <a:lvl2pPr>
              <a:defRPr lang="en-US" sz="1050" dirty="0" smtClean="0"/>
            </a:lvl2pPr>
            <a:lvl3pPr>
              <a:defRPr lang="en-US" sz="1000" dirty="0" smtClean="0"/>
            </a:lvl3pPr>
          </a:lstStyle>
          <a:p>
            <a:pPr marL="142877" lvl="0" indent="-142877"/>
            <a:r>
              <a:rPr lang="en-US"/>
              <a:t>Click to edit Master text styles</a:t>
            </a:r>
          </a:p>
          <a:p>
            <a:pPr marL="365131" lvl="1" indent="-201616"/>
            <a:r>
              <a:rPr lang="en-US"/>
              <a:t>Second level</a:t>
            </a:r>
          </a:p>
          <a:p>
            <a:pPr marL="538172" lvl="2" indent="-146053"/>
            <a:r>
              <a:rPr lang="en-US"/>
              <a:t>Third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1737D7-EBA7-46A1-3302-50B8F851E660}"/>
              </a:ext>
            </a:extLst>
          </p:cNvPr>
          <p:cNvSpPr/>
          <p:nvPr userDrawn="1"/>
        </p:nvSpPr>
        <p:spPr>
          <a:xfrm>
            <a:off x="1" y="0"/>
            <a:ext cx="3944144" cy="6858000"/>
          </a:xfrm>
          <a:prstGeom prst="rect">
            <a:avLst/>
          </a:prstGeom>
          <a:solidFill>
            <a:srgbClr val="F1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EADF4C7-730A-93BD-B572-65E5A125EE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63675"/>
            <a:ext cx="3187700" cy="4500563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Text with built-in paragraph spacing.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4409281" y="3402671"/>
            <a:ext cx="4159179" cy="350928"/>
          </a:xfrm>
          <a:prstGeom prst="rect">
            <a:avLst/>
          </a:prstGeom>
          <a:noFill/>
        </p:spPr>
        <p:txBody>
          <a:bodyPr anchor="t"/>
          <a:lstStyle>
            <a:lvl1pPr marL="0" indent="0">
              <a:buNone/>
              <a:defRPr sz="1400" b="0">
                <a:solidFill>
                  <a:schemeClr val="tx2"/>
                </a:solidFill>
                <a:latin typeface="+mj-lt"/>
              </a:defRPr>
            </a:lvl1pPr>
            <a:lvl2pPr marL="457208" indent="0">
              <a:buNone/>
              <a:defRPr sz="2000" b="1"/>
            </a:lvl2pPr>
            <a:lvl3pPr marL="914415" indent="0">
              <a:buNone/>
              <a:defRPr sz="1800" b="1"/>
            </a:lvl3pPr>
            <a:lvl4pPr marL="1371623" indent="0">
              <a:buNone/>
              <a:defRPr sz="1600" b="1"/>
            </a:lvl4pPr>
            <a:lvl5pPr marL="1828830" indent="0">
              <a:buNone/>
              <a:defRPr sz="1600" b="1"/>
            </a:lvl5pPr>
            <a:lvl6pPr marL="2286038" indent="0">
              <a:buNone/>
              <a:defRPr sz="1600" b="1"/>
            </a:lvl6pPr>
            <a:lvl7pPr marL="2743246" indent="0">
              <a:buNone/>
              <a:defRPr sz="1600" b="1"/>
            </a:lvl7pPr>
            <a:lvl8pPr marL="3200453" indent="0">
              <a:buNone/>
              <a:defRPr sz="1600" b="1"/>
            </a:lvl8pPr>
            <a:lvl9pPr marL="365766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6091"/>
            <a:ext cx="3314700" cy="412482"/>
          </a:xfrm>
        </p:spPr>
        <p:txBody>
          <a:bodyPr/>
          <a:lstStyle/>
          <a:p>
            <a:r>
              <a:rPr lang="en-US"/>
              <a:t>Title up to two lines sentence case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A72699-17B2-3A9C-BAB9-7B0394510E86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D965A15-CEEC-4825-7AD5-2294A26341F2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CB4CFF2-7BF6-FA17-FFBB-C0DCEB46C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6" name="Picture 15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8D0C33AE-57D6-3409-AFD0-33BBA13A3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04647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 SQ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F76D638-A8B1-5839-3C16-8AFD63ABA574}"/>
              </a:ext>
            </a:extLst>
          </p:cNvPr>
          <p:cNvGrpSpPr/>
          <p:nvPr userDrawn="1"/>
        </p:nvGrpSpPr>
        <p:grpSpPr>
          <a:xfrm>
            <a:off x="457199" y="636341"/>
            <a:ext cx="4818119" cy="567253"/>
            <a:chOff x="4814147" y="1455547"/>
            <a:chExt cx="6118646" cy="7203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DFA3625-D198-76F5-3C39-1490C963D687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5D8DDE51-BB86-923E-94BF-D1458D304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2" name="Picture 11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2854B59B-CD09-6E37-8BAF-00FBF7AFB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2350344"/>
            <a:ext cx="4650828" cy="1480740"/>
          </a:xfrm>
        </p:spPr>
        <p:txBody>
          <a:bodyPr anchor="b" anchorCtr="0"/>
          <a:lstStyle>
            <a:lvl1pPr algn="l">
              <a:lnSpc>
                <a:spcPct val="88000"/>
              </a:lnSpc>
              <a:spcBef>
                <a:spcPts val="1200"/>
              </a:spcBef>
              <a:defRPr sz="4000" baseline="0">
                <a:solidFill>
                  <a:schemeClr val="tx2"/>
                </a:solidFill>
                <a:latin typeface="SVB Neue Montreal Medium" panose="020B0603030403020204" pitchFamily="34" charset="0"/>
              </a:defRPr>
            </a:lvl1pPr>
          </a:lstStyle>
          <a:p>
            <a:r>
              <a:rPr lang="en-US"/>
              <a:t>Title slide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35361"/>
            <a:ext cx="4650827" cy="669740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1600" spc="30" baseline="0">
                <a:solidFill>
                  <a:schemeClr val="tx2"/>
                </a:solidFill>
                <a:latin typeface="+mj-lt"/>
              </a:defRPr>
            </a:lvl1pPr>
            <a:lvl2pPr marL="457208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3" indent="0" algn="ctr">
              <a:buNone/>
              <a:defRPr sz="1600"/>
            </a:lvl4pPr>
            <a:lvl5pPr marL="1828830" indent="0" algn="ctr">
              <a:buNone/>
              <a:defRPr sz="1600"/>
            </a:lvl5pPr>
            <a:lvl6pPr marL="2286038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3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0" y="5647899"/>
            <a:ext cx="3812765" cy="4095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tx2"/>
                </a:solidFill>
                <a:latin typeface="+mn-lt"/>
                <a:cs typeface="SVBSlab" panose="02010504040101010102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E0A6F76-CBA4-A758-9D1E-7303DB0D782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094412" y="0"/>
            <a:ext cx="6094413" cy="6858000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350" baseline="0">
                <a:solidFill>
                  <a:schemeClr val="accent3"/>
                </a:solidFill>
              </a:defRPr>
            </a:lvl1pPr>
            <a:lvl2pPr marL="342997" indent="0">
              <a:buNone/>
              <a:defRPr sz="2101"/>
            </a:lvl2pPr>
            <a:lvl3pPr marL="685994" indent="0">
              <a:buNone/>
              <a:defRPr sz="1800"/>
            </a:lvl3pPr>
            <a:lvl4pPr marL="1028991" indent="0">
              <a:buNone/>
              <a:defRPr sz="1500"/>
            </a:lvl4pPr>
            <a:lvl5pPr marL="1371989" indent="0">
              <a:buNone/>
              <a:defRPr sz="1500"/>
            </a:lvl5pPr>
            <a:lvl6pPr marL="1714986" indent="0">
              <a:buNone/>
              <a:defRPr sz="1500"/>
            </a:lvl6pPr>
            <a:lvl7pPr marL="2057983" indent="0">
              <a:buNone/>
              <a:defRPr sz="1500"/>
            </a:lvl7pPr>
            <a:lvl8pPr marL="2400980" indent="0">
              <a:buNone/>
              <a:defRPr sz="1500"/>
            </a:lvl8pPr>
            <a:lvl9pPr marL="2743977" indent="0">
              <a:buNone/>
              <a:defRPr sz="1500"/>
            </a:lvl9pPr>
          </a:lstStyle>
          <a:p>
            <a:r>
              <a:rPr lang="en-US"/>
              <a:t>Click to add image, Send to Back </a:t>
            </a:r>
          </a:p>
        </p:txBody>
      </p:sp>
    </p:spTree>
    <p:extLst>
      <p:ext uri="{BB962C8B-B14F-4D97-AF65-F5344CB8AC3E}">
        <p14:creationId xmlns:p14="http://schemas.microsoft.com/office/powerpoint/2010/main" val="360355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3 SQ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094413" y="2"/>
            <a:ext cx="6094413" cy="6857999"/>
          </a:xfrm>
          <a:solidFill>
            <a:srgbClr val="F1F5F8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67637" y="2477898"/>
            <a:ext cx="4922785" cy="1503881"/>
          </a:xfrm>
        </p:spPr>
        <p:txBody>
          <a:bodyPr anchor="b"/>
          <a:lstStyle>
            <a:lvl1pPr algn="l">
              <a:lnSpc>
                <a:spcPct val="88000"/>
              </a:lnSpc>
              <a:spcBef>
                <a:spcPts val="1200"/>
              </a:spcBef>
              <a:defRPr sz="3999" spc="0">
                <a:solidFill>
                  <a:schemeClr val="bg1"/>
                </a:solidFill>
                <a:latin typeface="SVB Neue Montreal Medium" panose="020B0603030403020204" pitchFamily="34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636" y="4128074"/>
            <a:ext cx="4922785" cy="1203507"/>
          </a:xfrm>
        </p:spPr>
        <p:txBody>
          <a:bodyPr/>
          <a:lstStyle>
            <a:lvl1pPr marL="0" indent="0" algn="l">
              <a:spcBef>
                <a:spcPts val="800"/>
              </a:spcBef>
              <a:buNone/>
              <a:defRPr sz="1999" spc="0" baseline="0">
                <a:solidFill>
                  <a:schemeClr val="bg1"/>
                </a:solidFill>
              </a:defRPr>
            </a:lvl1pPr>
            <a:lvl2pPr marL="457071" indent="0" algn="ctr">
              <a:buNone/>
              <a:defRPr sz="1999"/>
            </a:lvl2pPr>
            <a:lvl3pPr marL="914141" indent="0" algn="ctr">
              <a:buNone/>
              <a:defRPr sz="1799"/>
            </a:lvl3pPr>
            <a:lvl4pPr marL="1371212" indent="0" algn="ctr">
              <a:buNone/>
              <a:defRPr sz="1600"/>
            </a:lvl4pPr>
            <a:lvl5pPr marL="1828281" indent="0" algn="ctr">
              <a:buNone/>
              <a:defRPr sz="1600"/>
            </a:lvl5pPr>
            <a:lvl6pPr marL="2285352" indent="0" algn="ctr">
              <a:buNone/>
              <a:defRPr sz="1600"/>
            </a:lvl6pPr>
            <a:lvl7pPr marL="2742423" indent="0" algn="ctr">
              <a:buNone/>
              <a:defRPr sz="1600"/>
            </a:lvl7pPr>
            <a:lvl8pPr marL="3199493" indent="0" algn="ctr">
              <a:buNone/>
              <a:defRPr sz="1600"/>
            </a:lvl8pPr>
            <a:lvl9pPr marL="365656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67636" y="5940640"/>
            <a:ext cx="5058362" cy="4095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 spc="0">
                <a:solidFill>
                  <a:schemeClr val="bg1"/>
                </a:solidFill>
                <a:latin typeface="+mn-lt"/>
                <a:cs typeface="SVBSlab" panose="02010504040101010102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ue and white logo&#10;&#10;Description automatically generated">
            <a:extLst>
              <a:ext uri="{FF2B5EF4-FFF2-40B4-BE49-F238E27FC236}">
                <a16:creationId xmlns:a16="http://schemas.microsoft.com/office/drawing/2014/main" id="{6263F04F-D7E4-DBE6-3006-126BE7049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56891" y="646644"/>
            <a:ext cx="2079464" cy="546649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7A0F5-493D-A114-9414-3E9DE57A9A57}"/>
              </a:ext>
            </a:extLst>
          </p:cNvPr>
          <p:cNvCxnSpPr>
            <a:cxnSpLocks/>
          </p:cNvCxnSpPr>
          <p:nvPr userDrawn="1"/>
        </p:nvCxnSpPr>
        <p:spPr>
          <a:xfrm flipH="1">
            <a:off x="2685109" y="643085"/>
            <a:ext cx="3" cy="520193"/>
          </a:xfrm>
          <a:prstGeom prst="straightConnector1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1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B466670-9ED3-D9D2-6F56-099CD3CA22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5" y="564317"/>
            <a:ext cx="1996368" cy="6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808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423DCAE-9BFD-C3B5-A5F1-BD44E4FA9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44445"/>
            <a:ext cx="2767952" cy="731884"/>
          </a:xfrm>
          <a:prstGeom prst="rect">
            <a:avLst/>
          </a:prstGeom>
        </p:spPr>
      </p:pic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4F27FC84-AF11-4085-28FC-DA44111849C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36337" y="0"/>
            <a:ext cx="6952487" cy="6858000"/>
          </a:xfrm>
          <a:custGeom>
            <a:avLst/>
            <a:gdLst>
              <a:gd name="connsiteX0" fmla="*/ 22606 w 6952487"/>
              <a:gd name="connsiteY0" fmla="*/ 0 h 6858000"/>
              <a:gd name="connsiteX1" fmla="*/ 6952487 w 6952487"/>
              <a:gd name="connsiteY1" fmla="*/ 0 h 6858000"/>
              <a:gd name="connsiteX2" fmla="*/ 6952487 w 6952487"/>
              <a:gd name="connsiteY2" fmla="*/ 6858000 h 6858000"/>
              <a:gd name="connsiteX3" fmla="*/ 0 w 6952487"/>
              <a:gd name="connsiteY3" fmla="*/ 6858000 h 6858000"/>
              <a:gd name="connsiteX4" fmla="*/ 1937894 w 6952487"/>
              <a:gd name="connsiteY4" fmla="*/ 34152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487" h="6858000">
                <a:moveTo>
                  <a:pt x="22606" y="0"/>
                </a:moveTo>
                <a:lnTo>
                  <a:pt x="6952487" y="0"/>
                </a:lnTo>
                <a:lnTo>
                  <a:pt x="6952487" y="6858000"/>
                </a:lnTo>
                <a:lnTo>
                  <a:pt x="0" y="6858000"/>
                </a:lnTo>
                <a:lnTo>
                  <a:pt x="1937894" y="34152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image into custom shape, Send to Back, click ‘Crop’ to recenter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57200" y="2350344"/>
            <a:ext cx="4650828" cy="1480740"/>
          </a:xfrm>
        </p:spPr>
        <p:txBody>
          <a:bodyPr anchor="b" anchorCtr="0"/>
          <a:lstStyle>
            <a:lvl1pPr algn="l">
              <a:lnSpc>
                <a:spcPct val="88000"/>
              </a:lnSpc>
              <a:spcBef>
                <a:spcPts val="1200"/>
              </a:spcBef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slide 2A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35361"/>
            <a:ext cx="4650827" cy="669740"/>
          </a:xfrm>
        </p:spPr>
        <p:txBody>
          <a:bodyPr>
            <a:noAutofit/>
          </a:bodyPr>
          <a:lstStyle>
            <a:lvl1pPr marL="0" indent="0" algn="l">
              <a:spcBef>
                <a:spcPts val="800"/>
              </a:spcBef>
              <a:buNone/>
              <a:defRPr sz="1600" spc="0" baseline="0">
                <a:solidFill>
                  <a:schemeClr val="bg1"/>
                </a:solidFill>
                <a:latin typeface="+mj-lt"/>
              </a:defRPr>
            </a:lvl1pPr>
            <a:lvl2pPr marL="457208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3" indent="0" algn="ctr">
              <a:buNone/>
              <a:defRPr sz="1600"/>
            </a:lvl4pPr>
            <a:lvl5pPr marL="1828830" indent="0" algn="ctr">
              <a:buNone/>
              <a:defRPr sz="1600"/>
            </a:lvl5pPr>
            <a:lvl6pPr marL="2286038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3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57200" y="5647899"/>
            <a:ext cx="3812765" cy="409575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  <a:cs typeface="SVBSlab" panose="02010504040101010102" pitchFamily="50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2095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180976" y="2575350"/>
            <a:ext cx="6160709" cy="1679041"/>
          </a:xfrm>
        </p:spPr>
        <p:txBody>
          <a:bodyPr anchor="ctr"/>
          <a:lstStyle>
            <a:lvl1pPr algn="l">
              <a:lnSpc>
                <a:spcPct val="88000"/>
              </a:lnSpc>
              <a:spcBef>
                <a:spcPts val="1200"/>
              </a:spcBef>
              <a:defRPr sz="6000" spc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Title slide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8928" y="4516190"/>
            <a:ext cx="3392757" cy="464888"/>
          </a:xfrm>
        </p:spPr>
        <p:txBody>
          <a:bodyPr anchor="t">
            <a:noAutofit/>
          </a:bodyPr>
          <a:lstStyle>
            <a:lvl1pPr marL="0" indent="0" algn="r">
              <a:spcBef>
                <a:spcPts val="800"/>
              </a:spcBef>
              <a:buNone/>
              <a:defRPr sz="1600" spc="0" baseline="0">
                <a:solidFill>
                  <a:schemeClr val="bg1"/>
                </a:solidFill>
                <a:latin typeface="+mj-lt"/>
              </a:defRPr>
            </a:lvl1pPr>
            <a:lvl2pPr marL="457208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3" indent="0" algn="ctr">
              <a:buNone/>
              <a:defRPr sz="1600"/>
            </a:lvl4pPr>
            <a:lvl5pPr marL="1828830" indent="0" algn="ctr">
              <a:buNone/>
              <a:defRPr sz="1600"/>
            </a:lvl5pPr>
            <a:lvl6pPr marL="2286038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3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4AAF7FD-F99E-A252-A432-D9F4017C91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159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F08D159-63E4-D781-BF4E-6D1F8BC95F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80976" y="1040382"/>
            <a:ext cx="2767952" cy="7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476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3E6149-FADB-AE2C-30F5-4C145D391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4873624" cy="6857997"/>
          </a:xfrm>
          <a:custGeom>
            <a:avLst/>
            <a:gdLst>
              <a:gd name="connsiteX0" fmla="*/ 0 w 4873624"/>
              <a:gd name="connsiteY0" fmla="*/ 0 h 6857997"/>
              <a:gd name="connsiteX1" fmla="*/ 2958465 w 4873624"/>
              <a:gd name="connsiteY1" fmla="*/ 0 h 6857997"/>
              <a:gd name="connsiteX2" fmla="*/ 4873624 w 4873624"/>
              <a:gd name="connsiteY2" fmla="*/ 3415282 h 6857997"/>
              <a:gd name="connsiteX3" fmla="*/ 2935857 w 4873624"/>
              <a:gd name="connsiteY3" fmla="*/ 6857997 h 6857997"/>
              <a:gd name="connsiteX4" fmla="*/ 0 w 4873624"/>
              <a:gd name="connsiteY4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624" h="6857997">
                <a:moveTo>
                  <a:pt x="0" y="0"/>
                </a:moveTo>
                <a:lnTo>
                  <a:pt x="2958465" y="0"/>
                </a:lnTo>
                <a:lnTo>
                  <a:pt x="4873624" y="3415282"/>
                </a:lnTo>
                <a:lnTo>
                  <a:pt x="293585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931A49-83F1-0E41-0377-7EDA9683F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214792"/>
            <a:ext cx="1729109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818673" y="2146522"/>
            <a:ext cx="5930573" cy="790906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816B911-95CE-BC2B-3358-0A78EEA53F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18673" y="3079750"/>
            <a:ext cx="5067041" cy="67945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5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1157F0C-295B-882D-9887-3287EE6E24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18673" y="4358276"/>
            <a:ext cx="5067041" cy="67945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008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A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3E6149-FADB-AE2C-30F5-4C145D391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4873624" cy="6857997"/>
          </a:xfrm>
          <a:custGeom>
            <a:avLst/>
            <a:gdLst>
              <a:gd name="connsiteX0" fmla="*/ 0 w 4873624"/>
              <a:gd name="connsiteY0" fmla="*/ 0 h 6857997"/>
              <a:gd name="connsiteX1" fmla="*/ 2958465 w 4873624"/>
              <a:gd name="connsiteY1" fmla="*/ 0 h 6857997"/>
              <a:gd name="connsiteX2" fmla="*/ 4873624 w 4873624"/>
              <a:gd name="connsiteY2" fmla="*/ 3415282 h 6857997"/>
              <a:gd name="connsiteX3" fmla="*/ 2935857 w 4873624"/>
              <a:gd name="connsiteY3" fmla="*/ 6857997 h 6857997"/>
              <a:gd name="connsiteX4" fmla="*/ 0 w 4873624"/>
              <a:gd name="connsiteY4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624" h="6857997">
                <a:moveTo>
                  <a:pt x="0" y="0"/>
                </a:moveTo>
                <a:lnTo>
                  <a:pt x="2958465" y="0"/>
                </a:lnTo>
                <a:lnTo>
                  <a:pt x="4873624" y="3415282"/>
                </a:lnTo>
                <a:lnTo>
                  <a:pt x="293585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931A49-83F1-0E41-0377-7EDA9683F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214792"/>
            <a:ext cx="1729109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905500" y="2959322"/>
            <a:ext cx="5843746" cy="790906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</p:spTree>
    <p:extLst>
      <p:ext uri="{BB962C8B-B14F-4D97-AF65-F5344CB8AC3E}">
        <p14:creationId xmlns:p14="http://schemas.microsoft.com/office/powerpoint/2010/main" val="30775152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A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A3E6149-FADB-AE2C-30F5-4C145D391F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3"/>
            <a:ext cx="4873624" cy="6857997"/>
          </a:xfrm>
          <a:custGeom>
            <a:avLst/>
            <a:gdLst>
              <a:gd name="connsiteX0" fmla="*/ 0 w 4873624"/>
              <a:gd name="connsiteY0" fmla="*/ 0 h 6857997"/>
              <a:gd name="connsiteX1" fmla="*/ 2958465 w 4873624"/>
              <a:gd name="connsiteY1" fmla="*/ 0 h 6857997"/>
              <a:gd name="connsiteX2" fmla="*/ 4873624 w 4873624"/>
              <a:gd name="connsiteY2" fmla="*/ 3415282 h 6857997"/>
              <a:gd name="connsiteX3" fmla="*/ 2935857 w 4873624"/>
              <a:gd name="connsiteY3" fmla="*/ 6857997 h 6857997"/>
              <a:gd name="connsiteX4" fmla="*/ 0 w 4873624"/>
              <a:gd name="connsiteY4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3624" h="6857997">
                <a:moveTo>
                  <a:pt x="0" y="0"/>
                </a:moveTo>
                <a:lnTo>
                  <a:pt x="2958465" y="0"/>
                </a:lnTo>
                <a:lnTo>
                  <a:pt x="4873624" y="3415282"/>
                </a:lnTo>
                <a:lnTo>
                  <a:pt x="2935857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4931A49-83F1-0E41-0377-7EDA9683F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6214792"/>
            <a:ext cx="1729109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905500" y="2959322"/>
            <a:ext cx="5843746" cy="790906"/>
          </a:xfrm>
        </p:spPr>
        <p:txBody>
          <a:bodyPr anchor="b"/>
          <a:lstStyle>
            <a:lvl1pPr>
              <a:defRPr sz="40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</p:spTree>
    <p:extLst>
      <p:ext uri="{BB962C8B-B14F-4D97-AF65-F5344CB8AC3E}">
        <p14:creationId xmlns:p14="http://schemas.microsoft.com/office/powerpoint/2010/main" val="3968727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C8A1803-5757-45B5-A4D3-194892449810}"/>
              </a:ext>
            </a:extLst>
          </p:cNvPr>
          <p:cNvGrpSpPr/>
          <p:nvPr userDrawn="1"/>
        </p:nvGrpSpPr>
        <p:grpSpPr bwMode="ltGray">
          <a:xfrm>
            <a:off x="6537325" y="0"/>
            <a:ext cx="5651500" cy="6858000"/>
            <a:chOff x="6537325" y="0"/>
            <a:chExt cx="5651500" cy="6858000"/>
          </a:xfrm>
          <a:solidFill>
            <a:srgbClr val="115185"/>
          </a:solidFill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93730E1-5049-4543-BFF3-52AF6EEF3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6537325" y="0"/>
              <a:ext cx="5651500" cy="685800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5420E761-C99C-4DF9-884A-6EF9FE9759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7079"/>
            <a:stretch/>
          </p:blipFill>
          <p:spPr bwMode="ltGray">
            <a:xfrm>
              <a:off x="6937375" y="0"/>
              <a:ext cx="5251450" cy="6858000"/>
            </a:xfrm>
            <a:prstGeom prst="rect">
              <a:avLst/>
            </a:prstGeom>
          </p:spPr>
        </p:pic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58AC8D00-2F3C-DA8F-FA7C-9FD4AFE12C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57200" y="6214792"/>
            <a:ext cx="1729109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238250" y="2832100"/>
            <a:ext cx="6367462" cy="596900"/>
          </a:xfrm>
        </p:spPr>
        <p:txBody>
          <a:bodyPr anchor="t"/>
          <a:lstStyle>
            <a:lvl1pPr>
              <a:defRPr sz="4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9245D83-5E4D-637F-54DE-FC2B2C4965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8250" y="2196901"/>
            <a:ext cx="3797300" cy="43529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SVB Neue Montreal Medium" panose="020B0603030403020204" pitchFamily="34" charset="0"/>
              </a:defRPr>
            </a:lvl1pPr>
          </a:lstStyle>
          <a:p>
            <a:pPr lvl="0"/>
            <a:r>
              <a:rPr lang="en-US"/>
              <a:t>TYPE REPORT TITLE ALL CAPS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420250E-EB4B-1F41-283B-27ED95219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8250" y="3926693"/>
            <a:ext cx="5581650" cy="435292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 headline or delete</a:t>
            </a:r>
          </a:p>
        </p:txBody>
      </p:sp>
    </p:spTree>
    <p:extLst>
      <p:ext uri="{BB962C8B-B14F-4D97-AF65-F5344CB8AC3E}">
        <p14:creationId xmlns:p14="http://schemas.microsoft.com/office/powerpoint/2010/main" val="39884843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5 SQUARE">
    <p:bg>
      <p:bgPr>
        <a:solidFill>
          <a:srgbClr val="F1F5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E44AC31-A921-4659-8804-5FFC455C13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411" y="3"/>
            <a:ext cx="6094414" cy="685799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accent3"/>
                </a:solidFill>
              </a:defRPr>
            </a:lvl1pPr>
          </a:lstStyle>
          <a:p>
            <a:r>
              <a:rPr lang="en-US"/>
              <a:t>Insert image Send to Back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55613" y="2489422"/>
            <a:ext cx="4699453" cy="2149030"/>
          </a:xfrm>
        </p:spPr>
        <p:txBody>
          <a:bodyPr anchor="ctr"/>
          <a:lstStyle>
            <a:lvl1pPr>
              <a:defRPr sz="4399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Divider One-line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E13A306-7D97-440E-94AF-4E46F6A02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invGray">
          <a:xfrm>
            <a:off x="455613" y="595086"/>
            <a:ext cx="481873" cy="91044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754309-5968-AA7A-2C8E-0EEF71F889F0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B1677B1-1E33-B173-E33E-FC2B9A7BE504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0" name="Picture 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74EAB05-F801-7689-ADE4-0CE6AE45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1" name="Picture 10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E11F9AC8-629A-7955-8C85-5964A481A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52741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39384" y="0"/>
            <a:ext cx="6949441" cy="6858000"/>
          </a:xfrm>
          <a:solidFill>
            <a:srgbClr val="F1F5F8"/>
          </a:solidFill>
        </p:spPr>
        <p:txBody>
          <a:bodyPr anchor="t">
            <a:normAutofit/>
          </a:bodyPr>
          <a:lstStyle>
            <a:lvl1pPr marL="0" indent="0" algn="ctr">
              <a:buNone/>
              <a:defRPr sz="1350" baseline="0">
                <a:solidFill>
                  <a:schemeClr val="accent3"/>
                </a:solidFill>
              </a:defRPr>
            </a:lvl1pPr>
            <a:lvl2pPr marL="342997" indent="0">
              <a:buNone/>
              <a:defRPr sz="2101"/>
            </a:lvl2pPr>
            <a:lvl3pPr marL="685994" indent="0">
              <a:buNone/>
              <a:defRPr sz="1800"/>
            </a:lvl3pPr>
            <a:lvl4pPr marL="1028991" indent="0">
              <a:buNone/>
              <a:defRPr sz="1500"/>
            </a:lvl4pPr>
            <a:lvl5pPr marL="1371989" indent="0">
              <a:buNone/>
              <a:defRPr sz="1500"/>
            </a:lvl5pPr>
            <a:lvl6pPr marL="1714986" indent="0">
              <a:buNone/>
              <a:defRPr sz="1500"/>
            </a:lvl6pPr>
            <a:lvl7pPr marL="2057983" indent="0">
              <a:buNone/>
              <a:defRPr sz="1500"/>
            </a:lvl7pPr>
            <a:lvl8pPr marL="2400980" indent="0">
              <a:buNone/>
              <a:defRPr sz="1500"/>
            </a:lvl8pPr>
            <a:lvl9pPr marL="2743977" indent="0">
              <a:buNone/>
              <a:defRPr sz="1500"/>
            </a:lvl9pPr>
          </a:lstStyle>
          <a:p>
            <a:r>
              <a:rPr lang="en-US"/>
              <a:t>Click to add image, Send to Back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STATE OF CVC 2024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B6C1-36E7-4A4D-B818-10D025947E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1782312"/>
            <a:ext cx="4441370" cy="41248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4EA7BB-93C8-486E-8D2D-ED014E4B1A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2422061"/>
            <a:ext cx="4441371" cy="311513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221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47" Type="http://schemas.openxmlformats.org/officeDocument/2006/relationships/slideLayout" Target="../slideLayouts/slideLayout101.xml"/><Relationship Id="rId50" Type="http://schemas.openxmlformats.org/officeDocument/2006/relationships/slideLayout" Target="../slideLayouts/slideLayout104.xml"/><Relationship Id="rId55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Relationship Id="rId46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95.xml"/><Relationship Id="rId54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45" Type="http://schemas.openxmlformats.org/officeDocument/2006/relationships/slideLayout" Target="../slideLayouts/slideLayout99.xml"/><Relationship Id="rId53" Type="http://schemas.openxmlformats.org/officeDocument/2006/relationships/slideLayout" Target="../slideLayouts/slideLayout107.xml"/><Relationship Id="rId58" Type="http://schemas.openxmlformats.org/officeDocument/2006/relationships/image" Target="../media/image2.png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49" Type="http://schemas.openxmlformats.org/officeDocument/2006/relationships/slideLayout" Target="../slideLayouts/slideLayout103.xml"/><Relationship Id="rId57" Type="http://schemas.openxmlformats.org/officeDocument/2006/relationships/image" Target="../media/image1.jpeg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4" Type="http://schemas.openxmlformats.org/officeDocument/2006/relationships/slideLayout" Target="../slideLayouts/slideLayout98.xml"/><Relationship Id="rId52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slideLayout" Target="../slideLayouts/slideLayout97.xml"/><Relationship Id="rId48" Type="http://schemas.openxmlformats.org/officeDocument/2006/relationships/slideLayout" Target="../slideLayouts/slideLayout102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62.xml"/><Relationship Id="rId51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63137" y="6518771"/>
            <a:ext cx="1886109" cy="141747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00" spc="3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STATE OF CVC 2025   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1625" y="6515508"/>
            <a:ext cx="457200" cy="14500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b="0" spc="3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86091"/>
            <a:ext cx="10728964" cy="4124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01140"/>
            <a:ext cx="11274424" cy="4306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4E2344E-592D-A23D-2857-8B8AB2938FD0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23AD415C-60B7-3E5A-D14A-5F95B079B81F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5" name="Picture 14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AA3B763-DB99-3B38-FC34-85B90378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46" name="Picture 145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C60D099F-613B-3C22-FB2B-79C1AEDE5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380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31" r:id="rId3"/>
    <p:sldLayoutId id="2147483732" r:id="rId4"/>
    <p:sldLayoutId id="2147483725" r:id="rId5"/>
    <p:sldLayoutId id="2147483744" r:id="rId6"/>
    <p:sldLayoutId id="2147483730" r:id="rId7"/>
    <p:sldLayoutId id="2147483743" r:id="rId8"/>
    <p:sldLayoutId id="2147483704" r:id="rId9"/>
    <p:sldLayoutId id="2147483747" r:id="rId10"/>
    <p:sldLayoutId id="2147483735" r:id="rId11"/>
    <p:sldLayoutId id="2147483746" r:id="rId12"/>
    <p:sldLayoutId id="2147483736" r:id="rId13"/>
    <p:sldLayoutId id="2147483745" r:id="rId14"/>
    <p:sldLayoutId id="2147483737" r:id="rId15"/>
    <p:sldLayoutId id="2147483748" r:id="rId16"/>
    <p:sldLayoutId id="2147483740" r:id="rId17"/>
    <p:sldLayoutId id="2147483750" r:id="rId18"/>
    <p:sldLayoutId id="2147483741" r:id="rId19"/>
    <p:sldLayoutId id="2147483751" r:id="rId20"/>
    <p:sldLayoutId id="2147483738" r:id="rId21"/>
    <p:sldLayoutId id="2147483749" r:id="rId22"/>
    <p:sldLayoutId id="2147483739" r:id="rId23"/>
    <p:sldLayoutId id="2147483742" r:id="rId24"/>
    <p:sldLayoutId id="2147483752" r:id="rId25"/>
    <p:sldLayoutId id="2147483753" r:id="rId26"/>
    <p:sldLayoutId id="2147483721" r:id="rId27"/>
    <p:sldLayoutId id="2147483716" r:id="rId28"/>
    <p:sldLayoutId id="2147483666" r:id="rId29"/>
    <p:sldLayoutId id="2147483825" r:id="rId30"/>
    <p:sldLayoutId id="2147483667" r:id="rId31"/>
    <p:sldLayoutId id="2147483664" r:id="rId32"/>
    <p:sldLayoutId id="2147483720" r:id="rId33"/>
    <p:sldLayoutId id="2147483706" r:id="rId34"/>
    <p:sldLayoutId id="2147483707" r:id="rId35"/>
    <p:sldLayoutId id="2147483708" r:id="rId36"/>
    <p:sldLayoutId id="2147483763" r:id="rId37"/>
    <p:sldLayoutId id="2147483757" r:id="rId38"/>
    <p:sldLayoutId id="2147483729" r:id="rId39"/>
    <p:sldLayoutId id="2147483669" r:id="rId40"/>
    <p:sldLayoutId id="2147483663" r:id="rId41"/>
    <p:sldLayoutId id="2147483733" r:id="rId42"/>
    <p:sldLayoutId id="2147483754" r:id="rId43"/>
    <p:sldLayoutId id="2147483712" r:id="rId44"/>
    <p:sldLayoutId id="2147483764" r:id="rId45"/>
    <p:sldLayoutId id="2147483697" r:id="rId46"/>
    <p:sldLayoutId id="2147483759" r:id="rId47"/>
    <p:sldLayoutId id="2147483700" r:id="rId48"/>
    <p:sldLayoutId id="2147483728" r:id="rId49"/>
    <p:sldLayoutId id="2147483724" r:id="rId50"/>
    <p:sldLayoutId id="2147483727" r:id="rId51"/>
    <p:sldLayoutId id="2147483756" r:id="rId52"/>
    <p:sldLayoutId id="2147483765" r:id="rId53"/>
    <p:sldLayoutId id="2147483766" r:id="rId54"/>
  </p:sldLayoutIdLst>
  <p:hf hdr="0" dt="0"/>
  <p:txStyles>
    <p:titleStyle>
      <a:lvl1pPr algn="l" defTabSz="914415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8441" indent="-198441" algn="l" defTabSz="914415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430220" indent="-220667" algn="l" defTabSz="914415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b="0" kern="1200">
          <a:solidFill>
            <a:schemeClr val="bg2"/>
          </a:solidFill>
          <a:latin typeface="+mn-lt"/>
          <a:ea typeface="+mn-ea"/>
          <a:cs typeface="+mn-cs"/>
        </a:defRPr>
      </a:lvl2pPr>
      <a:lvl3pPr marL="628660" indent="-190504" algn="l" defTabSz="914415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27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4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2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9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7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5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287" userDrawn="1">
          <p15:clr>
            <a:srgbClr val="F26B43"/>
          </p15:clr>
        </p15:guide>
        <p15:guide id="4" pos="739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63137" y="6518771"/>
            <a:ext cx="1886109" cy="141747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800" spc="3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STATE OF CVC 2024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31625" y="6515508"/>
            <a:ext cx="457200" cy="145008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ctr">
              <a:defRPr sz="800" b="0" spc="3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6AA8F9D-EC3D-4C95-9610-788E59E18F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86091"/>
            <a:ext cx="10728964" cy="4124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01140"/>
            <a:ext cx="11274424" cy="4306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4E2344E-592D-A23D-2857-8B8AB2938FD0}"/>
              </a:ext>
            </a:extLst>
          </p:cNvPr>
          <p:cNvGrpSpPr/>
          <p:nvPr userDrawn="1"/>
        </p:nvGrpSpPr>
        <p:grpSpPr>
          <a:xfrm>
            <a:off x="452438" y="6371592"/>
            <a:ext cx="2209800" cy="260167"/>
            <a:chOff x="4814147" y="1455547"/>
            <a:chExt cx="6118646" cy="720371"/>
          </a:xfrm>
        </p:grpSpPr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23AD415C-60B7-3E5A-D14A-5F95B079B81F}"/>
                </a:ext>
              </a:extLst>
            </p:cNvPr>
            <p:cNvCxnSpPr>
              <a:cxnSpLocks/>
            </p:cNvCxnSpPr>
            <p:nvPr/>
          </p:nvCxnSpPr>
          <p:spPr>
            <a:xfrm>
              <a:off x="7746285" y="1504678"/>
              <a:ext cx="0" cy="671240"/>
            </a:xfrm>
            <a:prstGeom prst="straightConnector1">
              <a:avLst/>
            </a:prstGeom>
            <a:ln w="9525">
              <a:solidFill>
                <a:schemeClr val="accent3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pic>
          <p:nvPicPr>
            <p:cNvPr id="145" name="Picture 14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AA3B763-DB99-3B38-FC34-85B903788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4814147" y="1514864"/>
              <a:ext cx="2498691" cy="605290"/>
            </a:xfrm>
            <a:prstGeom prst="rect">
              <a:avLst/>
            </a:prstGeom>
          </p:spPr>
        </p:pic>
        <p:pic>
          <p:nvPicPr>
            <p:cNvPr id="146" name="Picture 145" descr="A picture containing font, text, graphics, screenshot&#10;&#10;Description automatically generated">
              <a:extLst>
                <a:ext uri="{FF2B5EF4-FFF2-40B4-BE49-F238E27FC236}">
                  <a16:creationId xmlns:a16="http://schemas.microsoft.com/office/drawing/2014/main" id="{C60D099F-613B-3C22-FB2B-79C1AEDE5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8290680" y="1455547"/>
              <a:ext cx="2642113" cy="694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201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  <p:sldLayoutId id="2147483788" r:id="rId21"/>
    <p:sldLayoutId id="2147483789" r:id="rId22"/>
    <p:sldLayoutId id="2147483790" r:id="rId23"/>
    <p:sldLayoutId id="2147483791" r:id="rId24"/>
    <p:sldLayoutId id="2147483792" r:id="rId25"/>
    <p:sldLayoutId id="2147483793" r:id="rId26"/>
    <p:sldLayoutId id="2147483794" r:id="rId27"/>
    <p:sldLayoutId id="2147483795" r:id="rId28"/>
    <p:sldLayoutId id="2147483796" r:id="rId29"/>
    <p:sldLayoutId id="2147483797" r:id="rId30"/>
    <p:sldLayoutId id="2147483798" r:id="rId31"/>
    <p:sldLayoutId id="2147483799" r:id="rId32"/>
    <p:sldLayoutId id="2147483800" r:id="rId33"/>
    <p:sldLayoutId id="2147483801" r:id="rId34"/>
    <p:sldLayoutId id="2147483802" r:id="rId35"/>
    <p:sldLayoutId id="2147483803" r:id="rId36"/>
    <p:sldLayoutId id="2147483804" r:id="rId37"/>
    <p:sldLayoutId id="2147483805" r:id="rId38"/>
    <p:sldLayoutId id="2147483806" r:id="rId39"/>
    <p:sldLayoutId id="2147483807" r:id="rId40"/>
    <p:sldLayoutId id="2147483808" r:id="rId41"/>
    <p:sldLayoutId id="2147483809" r:id="rId42"/>
    <p:sldLayoutId id="2147483810" r:id="rId43"/>
    <p:sldLayoutId id="2147483811" r:id="rId44"/>
    <p:sldLayoutId id="2147483812" r:id="rId45"/>
    <p:sldLayoutId id="2147483813" r:id="rId46"/>
    <p:sldLayoutId id="2147483814" r:id="rId47"/>
    <p:sldLayoutId id="2147483815" r:id="rId48"/>
    <p:sldLayoutId id="2147483816" r:id="rId49"/>
    <p:sldLayoutId id="2147483817" r:id="rId50"/>
    <p:sldLayoutId id="2147483818" r:id="rId51"/>
    <p:sldLayoutId id="2147483819" r:id="rId52"/>
    <p:sldLayoutId id="2147483820" r:id="rId53"/>
    <p:sldLayoutId id="2147483821" r:id="rId54"/>
    <p:sldLayoutId id="2147483822" r:id="rId55"/>
  </p:sldLayoutIdLst>
  <p:hf hdr="0" dt="0"/>
  <p:txStyles>
    <p:titleStyle>
      <a:lvl1pPr algn="l" defTabSz="914415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8441" indent="-198441" algn="l" defTabSz="914415" rtl="0" eaLnBrk="1" latinLnBrk="0" hangingPunct="1">
        <a:lnSpc>
          <a:spcPct val="100000"/>
        </a:lnSpc>
        <a:spcBef>
          <a:spcPts val="1400"/>
        </a:spcBef>
        <a:buFont typeface="Arial" panose="020B0604020202020204" pitchFamily="34" charset="0"/>
        <a:buChar char="•"/>
        <a:defRPr sz="1800" b="0" kern="1200">
          <a:solidFill>
            <a:schemeClr val="bg2"/>
          </a:solidFill>
          <a:latin typeface="+mn-lt"/>
          <a:ea typeface="+mn-ea"/>
          <a:cs typeface="+mn-cs"/>
        </a:defRPr>
      </a:lvl1pPr>
      <a:lvl2pPr marL="430220" indent="-220667" algn="l" defTabSz="914415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–"/>
        <a:defRPr sz="1600" b="0" kern="1200">
          <a:solidFill>
            <a:schemeClr val="bg2"/>
          </a:solidFill>
          <a:latin typeface="+mn-lt"/>
          <a:ea typeface="+mn-ea"/>
          <a:cs typeface="+mn-cs"/>
        </a:defRPr>
      </a:lvl2pPr>
      <a:lvl3pPr marL="628660" indent="-190504" algn="l" defTabSz="914415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b="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27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34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42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9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57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65" indent="-228604" algn="l" defTabSz="9144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0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9144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  <p15:guide id="3" pos="287">
          <p15:clr>
            <a:srgbClr val="F26B43"/>
          </p15:clr>
        </p15:guide>
        <p15:guide id="4" pos="7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0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microsoft.com/office/2018/10/relationships/comments" Target="../comments/modernComment_7FFFEC1A_9AF12F26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microsoft.com/office/2018/10/relationships/comments" Target="../comments/modernComment_7FFFEC2F_DA3E39D3.xml"/><Relationship Id="rId1" Type="http://schemas.openxmlformats.org/officeDocument/2006/relationships/slideLayout" Target="../slideLayouts/slideLayout30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80DEF-0C59-3CBF-2538-171B9E7DD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BD793CB-2C31-1593-D8CB-01B94C54F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350344"/>
            <a:ext cx="4650828" cy="1480740"/>
          </a:xfrm>
        </p:spPr>
        <p:txBody>
          <a:bodyPr/>
          <a:lstStyle/>
          <a:p>
            <a:r>
              <a:rPr lang="en-US"/>
              <a:t>State of CVC</a:t>
            </a:r>
            <a:br>
              <a:rPr lang="en-US"/>
            </a:br>
            <a:r>
              <a:rPr lang="en-US"/>
              <a:t>2025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A56D9DA0-7AF6-8512-A50E-06664A7D6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135361"/>
            <a:ext cx="4650827" cy="669740"/>
          </a:xfrm>
        </p:spPr>
        <p:txBody>
          <a:bodyPr/>
          <a:lstStyle/>
          <a:p>
            <a:r>
              <a:rPr lang="en-US"/>
              <a:t>A Deep Dive Into the Dynamics of the </a:t>
            </a:r>
            <a:br>
              <a:rPr lang="en-US"/>
            </a:br>
            <a:r>
              <a:rPr lang="en-US"/>
              <a:t>Corporate Venture Capital (CVC) Ecosystem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CF08E8-77A9-8C8F-1518-0F947810A3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5647899"/>
            <a:ext cx="3812765" cy="409575"/>
          </a:xfrm>
        </p:spPr>
        <p:txBody>
          <a:bodyPr/>
          <a:lstStyle/>
          <a:p>
            <a:r>
              <a:rPr lang="en-US"/>
              <a:t>November 2025</a:t>
            </a:r>
          </a:p>
        </p:txBody>
      </p:sp>
      <p:pic>
        <p:nvPicPr>
          <p:cNvPr id="7" name="Picture Placeholder 6" descr="A city with a bridge and a body of water&#10;&#10;AI-generated content may be incorrect.">
            <a:extLst>
              <a:ext uri="{FF2B5EF4-FFF2-40B4-BE49-F238E27FC236}">
                <a16:creationId xmlns:a16="http://schemas.microsoft.com/office/drawing/2014/main" id="{82052C20-1339-04F1-B2AF-C98A8E6125DC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/>
          <a:srcRect l="20363" r="203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974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0E13E1-8138-D5E2-80FD-4DF69873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69ED64-7CE8-C2E3-520F-70F33F85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987B59-614F-B38C-5A80-E6F5EDBF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431" y="483141"/>
            <a:ext cx="5623858" cy="56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757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764E8F-C908-2218-A041-B26920C34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27">
            <a:extLst>
              <a:ext uri="{FF2B5EF4-FFF2-40B4-BE49-F238E27FC236}">
                <a16:creationId xmlns:a16="http://schemas.microsoft.com/office/drawing/2014/main" id="{B4CB6F14-2916-E918-35D6-356BC89C7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4841045"/>
              </p:ext>
            </p:extLst>
          </p:nvPr>
        </p:nvGraphicFramePr>
        <p:xfrm>
          <a:off x="5819345" y="2191146"/>
          <a:ext cx="5699907" cy="3556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50234-3731-CC38-F18E-27D285B27EDC}"/>
              </a:ext>
            </a:extLst>
          </p:cNvPr>
          <p:cNvGrpSpPr/>
          <p:nvPr/>
        </p:nvGrpSpPr>
        <p:grpSpPr>
          <a:xfrm>
            <a:off x="6123209" y="2523825"/>
            <a:ext cx="2398488" cy="2935409"/>
            <a:chOff x="8572494" y="4076996"/>
            <a:chExt cx="1398518" cy="176754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09850E-7FD4-BBE9-DED3-C6F842B28D68}"/>
                </a:ext>
              </a:extLst>
            </p:cNvPr>
            <p:cNvSpPr/>
            <p:nvPr/>
          </p:nvSpPr>
          <p:spPr>
            <a:xfrm>
              <a:off x="8572494" y="4076996"/>
              <a:ext cx="1398518" cy="176754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AD6177-27EF-DB68-28A8-9DA36BAC5F05}"/>
                </a:ext>
              </a:extLst>
            </p:cNvPr>
            <p:cNvSpPr txBox="1"/>
            <p:nvPr/>
          </p:nvSpPr>
          <p:spPr>
            <a:xfrm>
              <a:off x="9324452" y="4142907"/>
              <a:ext cx="566194" cy="11119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3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Bierstadt"/>
                </a:defRPr>
              </a:lvl1pPr>
            </a:lstStyle>
            <a:p>
              <a:pPr algn="r"/>
              <a:r>
                <a:rPr lang="en-US" sz="1200" spc="0"/>
                <a:t>Sponsor Deals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99B47B-40BB-0939-0F22-19943D32B1A4}"/>
                </a:ext>
              </a:extLst>
            </p:cNvPr>
            <p:cNvSpPr txBox="1"/>
            <p:nvPr/>
          </p:nvSpPr>
          <p:spPr>
            <a:xfrm>
              <a:off x="9036564" y="4513071"/>
              <a:ext cx="882940" cy="11119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3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Bierstadt"/>
                </a:defRPr>
              </a:lvl1pPr>
            </a:lstStyle>
            <a:p>
              <a:pPr algn="r"/>
              <a:r>
                <a:rPr lang="en-US" sz="1200" spc="0"/>
                <a:t>Advise or Ad Hoc Work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619DB8A-3204-8D63-C271-20A62CE72013}"/>
                </a:ext>
              </a:extLst>
            </p:cNvPr>
            <p:cNvSpPr txBox="1"/>
            <p:nvPr/>
          </p:nvSpPr>
          <p:spPr>
            <a:xfrm>
              <a:off x="8793994" y="4842748"/>
              <a:ext cx="1125509" cy="22239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3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Bierstadt"/>
                </a:defRPr>
              </a:lvl1pPr>
            </a:lstStyle>
            <a:p>
              <a:pPr algn="r"/>
              <a:r>
                <a:rPr lang="en-US" sz="1200" spc="0"/>
                <a:t>Complete Material Business/</a:t>
              </a:r>
            </a:p>
            <a:p>
              <a:pPr algn="r"/>
              <a:r>
                <a:rPr lang="en-US" sz="1200" spc="0"/>
                <a:t>Technical Due Diligence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3670FA-DB47-F40C-D79F-78C2BF49366E}"/>
                </a:ext>
              </a:extLst>
            </p:cNvPr>
            <p:cNvSpPr txBox="1"/>
            <p:nvPr/>
          </p:nvSpPr>
          <p:spPr>
            <a:xfrm>
              <a:off x="9367105" y="5264265"/>
              <a:ext cx="552398" cy="11119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3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Bierstadt"/>
                </a:defRPr>
              </a:lvl1pPr>
            </a:lstStyle>
            <a:p>
              <a:pPr algn="r"/>
              <a:r>
                <a:rPr lang="en-US" sz="1200" spc="0"/>
                <a:t>None/Minimal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CE564D-41A8-1D77-1523-B7325ECCF975}"/>
                </a:ext>
              </a:extLst>
            </p:cNvPr>
            <p:cNvSpPr txBox="1"/>
            <p:nvPr/>
          </p:nvSpPr>
          <p:spPr>
            <a:xfrm>
              <a:off x="8927467" y="5642883"/>
              <a:ext cx="992036" cy="11119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0" i="0" u="none" strike="noStrike" cap="none" spc="3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Bierstadt"/>
                </a:defRPr>
              </a:lvl1pPr>
            </a:lstStyle>
            <a:p>
              <a:pPr algn="r"/>
              <a:r>
                <a:rPr lang="en-US" sz="1200" spc="0"/>
                <a:t>Vote On or Approve Deals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54556C-8426-7809-E24F-2FB412A2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E3F625-2BED-9A4E-BFD4-4C9F6860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66ABE7-7204-B260-3839-9EE9710EC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Parent Trap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DEAC08F-03DA-1DDC-FAD2-3832EF9F4513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890510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Most CVCs Use Some Level of BU Engagement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Level of BU Engagement Required for Investment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6932A6C-7BAF-4F9C-01AF-5118EDFA9D4D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BUs Advise and Sponsor Deals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The BU’s Role in Diligence and IC Approval Process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7C467D-D929-C7BC-672C-3B90F96DC436}"/>
              </a:ext>
            </a:extLst>
          </p:cNvPr>
          <p:cNvSpPr txBox="1"/>
          <p:nvPr/>
        </p:nvSpPr>
        <p:spPr>
          <a:xfrm>
            <a:off x="3187233" y="6440004"/>
            <a:ext cx="5562739" cy="21954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Notes: 1) Investment committee (IC)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8782628-EB94-55C0-8D8C-A42E00CC3814}"/>
              </a:ext>
            </a:extLst>
          </p:cNvPr>
          <p:cNvSpPr/>
          <p:nvPr/>
        </p:nvSpPr>
        <p:spPr>
          <a:xfrm>
            <a:off x="2500919" y="2219619"/>
            <a:ext cx="3581292" cy="3366162"/>
          </a:xfrm>
          <a:custGeom>
            <a:avLst/>
            <a:gdLst>
              <a:gd name="connsiteX0" fmla="*/ 2156460 w 2156460"/>
              <a:gd name="connsiteY0" fmla="*/ 1988820 h 2026920"/>
              <a:gd name="connsiteX1" fmla="*/ 2156460 w 2156460"/>
              <a:gd name="connsiteY1" fmla="*/ 22860 h 2026920"/>
              <a:gd name="connsiteX2" fmla="*/ 0 w 2156460"/>
              <a:gd name="connsiteY2" fmla="*/ 0 h 2026920"/>
              <a:gd name="connsiteX3" fmla="*/ 0 w 2156460"/>
              <a:gd name="connsiteY3" fmla="*/ 2026920 h 2026920"/>
              <a:gd name="connsiteX4" fmla="*/ 2156460 w 2156460"/>
              <a:gd name="connsiteY4" fmla="*/ 1988820 h 2026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60" h="2026920">
                <a:moveTo>
                  <a:pt x="2156460" y="1988820"/>
                </a:moveTo>
                <a:lnTo>
                  <a:pt x="2156460" y="22860"/>
                </a:lnTo>
                <a:lnTo>
                  <a:pt x="0" y="0"/>
                </a:lnTo>
                <a:lnTo>
                  <a:pt x="0" y="2026920"/>
                </a:lnTo>
                <a:lnTo>
                  <a:pt x="2156460" y="1988820"/>
                </a:lnTo>
                <a:close/>
              </a:path>
            </a:pathLst>
          </a:custGeom>
          <a:gradFill>
            <a:gsLst>
              <a:gs pos="9000">
                <a:srgbClr val="0D3E66"/>
              </a:gs>
              <a:gs pos="44000">
                <a:srgbClr val="B3D5EF"/>
              </a:gs>
              <a:gs pos="98238">
                <a:srgbClr val="FFFFFF"/>
              </a:gs>
              <a:gs pos="82000">
                <a:schemeClr val="bg1">
                  <a:lumMod val="95000"/>
                  <a:alpha val="87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5C64031B-2FA2-F305-0D52-DA4C73341F06}"/>
              </a:ext>
            </a:extLst>
          </p:cNvPr>
          <p:cNvSpPr/>
          <p:nvPr/>
        </p:nvSpPr>
        <p:spPr>
          <a:xfrm>
            <a:off x="5946173" y="2272570"/>
            <a:ext cx="313926" cy="3245536"/>
          </a:xfrm>
          <a:prstGeom prst="leftBrace">
            <a:avLst>
              <a:gd name="adj1" fmla="val 0"/>
              <a:gd name="adj2" fmla="val 50000"/>
            </a:avLst>
          </a:prstGeom>
          <a:ln>
            <a:solidFill>
              <a:srgbClr val="4E9D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ADD872C-9862-CAA5-D691-05957B6D14CC}"/>
              </a:ext>
            </a:extLst>
          </p:cNvPr>
          <p:cNvSpPr/>
          <p:nvPr/>
        </p:nvSpPr>
        <p:spPr>
          <a:xfrm>
            <a:off x="1602433" y="3042178"/>
            <a:ext cx="1708390" cy="170839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Content Placeholder 20">
            <a:extLst>
              <a:ext uri="{FF2B5EF4-FFF2-40B4-BE49-F238E27FC236}">
                <a16:creationId xmlns:a16="http://schemas.microsoft.com/office/drawing/2014/main" id="{FFD9ECDC-CC6F-4EF1-2B5C-3668BAFD56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902738"/>
              </p:ext>
            </p:extLst>
          </p:nvPr>
        </p:nvGraphicFramePr>
        <p:xfrm>
          <a:off x="-352197" y="2131036"/>
          <a:ext cx="5699907" cy="354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2047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D9CEF3-1C13-5F9D-40D8-D05F63D23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5EDC5F4-4081-5067-E8A1-B189E9E5F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570319"/>
              </p:ext>
            </p:extLst>
          </p:nvPr>
        </p:nvGraphicFramePr>
        <p:xfrm>
          <a:off x="368300" y="2102519"/>
          <a:ext cx="11471572" cy="310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27F1ECE-C90F-A5A6-3426-938CF6CE9DF0}"/>
              </a:ext>
            </a:extLst>
          </p:cNvPr>
          <p:cNvSpPr/>
          <p:nvPr/>
        </p:nvSpPr>
        <p:spPr>
          <a:xfrm>
            <a:off x="1767159" y="3214688"/>
            <a:ext cx="603737" cy="151182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6B4254-6AE0-FED4-CDC3-97D7389DD7B2}"/>
              </a:ext>
            </a:extLst>
          </p:cNvPr>
          <p:cNvSpPr/>
          <p:nvPr/>
        </p:nvSpPr>
        <p:spPr>
          <a:xfrm>
            <a:off x="3309968" y="3005138"/>
            <a:ext cx="606492" cy="17213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B9559C-AB7D-23B1-07E8-7965F14CAE77}"/>
              </a:ext>
            </a:extLst>
          </p:cNvPr>
          <p:cNvSpPr/>
          <p:nvPr/>
        </p:nvSpPr>
        <p:spPr>
          <a:xfrm>
            <a:off x="4862746" y="2681288"/>
            <a:ext cx="608099" cy="204522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167B3F-85D7-0402-FAD1-C4D1CC37C3A3}"/>
              </a:ext>
            </a:extLst>
          </p:cNvPr>
          <p:cNvSpPr/>
          <p:nvPr/>
        </p:nvSpPr>
        <p:spPr>
          <a:xfrm>
            <a:off x="6414527" y="2867026"/>
            <a:ext cx="623249" cy="1859488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F7AD600-D0F2-63D4-284C-8F20528FF35F}"/>
              </a:ext>
            </a:extLst>
          </p:cNvPr>
          <p:cNvSpPr/>
          <p:nvPr/>
        </p:nvSpPr>
        <p:spPr>
          <a:xfrm>
            <a:off x="7963583" y="2590800"/>
            <a:ext cx="600023" cy="2135713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9F8B17-75A9-F5A0-9F22-5CE75D8E75DB}"/>
              </a:ext>
            </a:extLst>
          </p:cNvPr>
          <p:cNvSpPr/>
          <p:nvPr/>
        </p:nvSpPr>
        <p:spPr>
          <a:xfrm>
            <a:off x="9510498" y="3652838"/>
            <a:ext cx="623610" cy="10736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468050-6B2A-000B-B5EB-720AD5CAB5B2}"/>
              </a:ext>
            </a:extLst>
          </p:cNvPr>
          <p:cNvSpPr/>
          <p:nvPr/>
        </p:nvSpPr>
        <p:spPr>
          <a:xfrm>
            <a:off x="11078163" y="2489200"/>
            <a:ext cx="607877" cy="2237313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A582AF-7AC8-FB77-7B2F-CA61BA4CD281}"/>
              </a:ext>
            </a:extLst>
          </p:cNvPr>
          <p:cNvSpPr txBox="1"/>
          <p:nvPr/>
        </p:nvSpPr>
        <p:spPr>
          <a:xfrm>
            <a:off x="1653958" y="2986524"/>
            <a:ext cx="83014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50%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FA9D29-BB3F-5CE1-D050-C27C85460066}"/>
              </a:ext>
            </a:extLst>
          </p:cNvPr>
          <p:cNvSpPr txBox="1"/>
          <p:nvPr/>
        </p:nvSpPr>
        <p:spPr>
          <a:xfrm>
            <a:off x="3244617" y="2779789"/>
            <a:ext cx="8505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75%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4ACA27-57F3-8F6B-E9DB-1501C1483CB3}"/>
              </a:ext>
            </a:extLst>
          </p:cNvPr>
          <p:cNvSpPr txBox="1"/>
          <p:nvPr/>
        </p:nvSpPr>
        <p:spPr>
          <a:xfrm>
            <a:off x="4759807" y="2458439"/>
            <a:ext cx="81397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66%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EAFD12-C958-0FEC-C4C0-D756F3131E21}"/>
              </a:ext>
            </a:extLst>
          </p:cNvPr>
          <p:cNvSpPr txBox="1"/>
          <p:nvPr/>
        </p:nvSpPr>
        <p:spPr>
          <a:xfrm>
            <a:off x="6303395" y="2641240"/>
            <a:ext cx="84551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79%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8B927A-14AF-2A24-1B62-AD94A6062E68}"/>
              </a:ext>
            </a:extLst>
          </p:cNvPr>
          <p:cNvSpPr txBox="1"/>
          <p:nvPr/>
        </p:nvSpPr>
        <p:spPr>
          <a:xfrm>
            <a:off x="7791085" y="2370238"/>
            <a:ext cx="9450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68%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1B0E58-DB17-AA53-DB64-2453338530A9}"/>
              </a:ext>
            </a:extLst>
          </p:cNvPr>
          <p:cNvSpPr txBox="1"/>
          <p:nvPr/>
        </p:nvSpPr>
        <p:spPr>
          <a:xfrm>
            <a:off x="9608126" y="3439448"/>
            <a:ext cx="42835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43%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893C32-D577-B381-F4D4-830D34DD502B}"/>
              </a:ext>
            </a:extLst>
          </p:cNvPr>
          <p:cNvSpPr txBox="1"/>
          <p:nvPr/>
        </p:nvSpPr>
        <p:spPr>
          <a:xfrm>
            <a:off x="10982334" y="2277324"/>
            <a:ext cx="8536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65%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3D6E4B96-2BD2-DDD4-5E06-AF804678F514}"/>
              </a:ext>
            </a:extLst>
          </p:cNvPr>
          <p:cNvSpPr txBox="1"/>
          <p:nvPr/>
        </p:nvSpPr>
        <p:spPr>
          <a:xfrm>
            <a:off x="1694673" y="5191995"/>
            <a:ext cx="295487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spc="30">
                <a:solidFill>
                  <a:schemeClr val="tx1">
                    <a:lumMod val="65000"/>
                    <a:lumOff val="35000"/>
                  </a:schemeClr>
                </a:solidFill>
              </a:rPr>
              <a:t>Maturity Level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98B940A-9677-4C8C-62E6-9F320D7C9F7B}"/>
              </a:ext>
            </a:extLst>
          </p:cNvPr>
          <p:cNvSpPr txBox="1"/>
          <p:nvPr/>
        </p:nvSpPr>
        <p:spPr>
          <a:xfrm>
            <a:off x="6070504" y="5191995"/>
            <a:ext cx="35458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spc="30">
                <a:solidFill>
                  <a:schemeClr val="tx1">
                    <a:lumMod val="65000"/>
                    <a:lumOff val="35000"/>
                  </a:schemeClr>
                </a:solidFill>
              </a:rPr>
              <a:t>CVC Primary Goal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391AADA-3FD2-A62E-15F8-71A81A6A3801}"/>
              </a:ext>
            </a:extLst>
          </p:cNvPr>
          <p:cNvGrpSpPr/>
          <p:nvPr/>
        </p:nvGrpSpPr>
        <p:grpSpPr>
          <a:xfrm>
            <a:off x="850207" y="4713977"/>
            <a:ext cx="9297970" cy="731783"/>
            <a:chOff x="4419600" y="2527300"/>
            <a:chExt cx="2927350" cy="514350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4B2E89-9937-9825-55A6-86A966CAFA6D}"/>
                </a:ext>
              </a:extLst>
            </p:cNvPr>
            <p:cNvCxnSpPr/>
            <p:nvPr/>
          </p:nvCxnSpPr>
          <p:spPr>
            <a:xfrm>
              <a:off x="5880100" y="2527300"/>
              <a:ext cx="0" cy="514350"/>
            </a:xfrm>
            <a:prstGeom prst="line">
              <a:avLst/>
            </a:prstGeom>
            <a:ln w="63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DF8B5ED-60B2-416C-EC38-DA507F9767E6}"/>
                </a:ext>
              </a:extLst>
            </p:cNvPr>
            <p:cNvCxnSpPr/>
            <p:nvPr/>
          </p:nvCxnSpPr>
          <p:spPr>
            <a:xfrm>
              <a:off x="7346950" y="2527300"/>
              <a:ext cx="0" cy="514350"/>
            </a:xfrm>
            <a:prstGeom prst="line">
              <a:avLst/>
            </a:prstGeom>
            <a:ln w="63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85F23902-93B7-59AD-C622-2B09E90F0E60}"/>
                </a:ext>
              </a:extLst>
            </p:cNvPr>
            <p:cNvCxnSpPr/>
            <p:nvPr/>
          </p:nvCxnSpPr>
          <p:spPr>
            <a:xfrm>
              <a:off x="4419600" y="2527300"/>
              <a:ext cx="0" cy="514350"/>
            </a:xfrm>
            <a:prstGeom prst="line">
              <a:avLst/>
            </a:prstGeom>
            <a:ln w="63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29A67A-EF2B-4CB5-9420-24D71354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05107-CA7D-7809-C9AC-4A18EF17B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15A466A-F51A-8330-1420-310B5BA4D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Borrowing the Parent’s Brand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ED0D8EA-A9A5-90FE-F952-34023F96E653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8833044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Parent Logo a Key Asset for CVCs, Especially Strategics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Share of CVCs by Reliance on Parent Company’s Logo to Win Deals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491C53F-0D27-6BD7-4DCA-9F9568A39DF2}"/>
              </a:ext>
            </a:extLst>
          </p:cNvPr>
          <p:cNvGrpSpPr/>
          <p:nvPr/>
        </p:nvGrpSpPr>
        <p:grpSpPr>
          <a:xfrm>
            <a:off x="460181" y="1816999"/>
            <a:ext cx="859202" cy="184666"/>
            <a:chOff x="460181" y="1816999"/>
            <a:chExt cx="859202" cy="1846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A1159A-727E-DD18-E675-AC44E2B9B665}"/>
                </a:ext>
              </a:extLst>
            </p:cNvPr>
            <p:cNvSpPr/>
            <p:nvPr/>
          </p:nvSpPr>
          <p:spPr>
            <a:xfrm>
              <a:off x="460181" y="1845893"/>
              <a:ext cx="253757" cy="126879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68C19B-7500-77C4-133F-E5736C22A53E}"/>
                </a:ext>
              </a:extLst>
            </p:cNvPr>
            <p:cNvSpPr txBox="1"/>
            <p:nvPr/>
          </p:nvSpPr>
          <p:spPr>
            <a:xfrm>
              <a:off x="771476" y="1816999"/>
              <a:ext cx="54790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pc="30"/>
                <a:t>1: None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97FF3F5-1C41-49E7-24F0-5636DD3134A0}"/>
              </a:ext>
            </a:extLst>
          </p:cNvPr>
          <p:cNvSpPr txBox="1"/>
          <p:nvPr/>
        </p:nvSpPr>
        <p:spPr>
          <a:xfrm>
            <a:off x="3187233" y="6440004"/>
            <a:ext cx="5562739" cy="21954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endParaRPr lang="en-US" sz="700">
              <a:solidFill>
                <a:schemeClr val="accent3"/>
              </a:solidFill>
              <a:cs typeface="SVBSans" panose="020B0504030101020102" pitchFamily="34" charset="0"/>
            </a:endParaRP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8FB74A-6896-78F0-DD2D-F9F4EA10ED1C}"/>
              </a:ext>
            </a:extLst>
          </p:cNvPr>
          <p:cNvGrpSpPr/>
          <p:nvPr/>
        </p:nvGrpSpPr>
        <p:grpSpPr>
          <a:xfrm>
            <a:off x="1546895" y="1816999"/>
            <a:ext cx="840864" cy="184666"/>
            <a:chOff x="460181" y="1816999"/>
            <a:chExt cx="840864" cy="1846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27ACFC-C772-1B37-24E4-2E69BD908364}"/>
                </a:ext>
              </a:extLst>
            </p:cNvPr>
            <p:cNvSpPr/>
            <p:nvPr/>
          </p:nvSpPr>
          <p:spPr>
            <a:xfrm>
              <a:off x="460181" y="1845893"/>
              <a:ext cx="253757" cy="126879"/>
            </a:xfrm>
            <a:prstGeom prst="rect">
              <a:avLst/>
            </a:prstGeom>
            <a:solidFill>
              <a:srgbClr val="C7D2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5009DE-A04B-3AE0-E812-97E2E860A49D}"/>
                </a:ext>
              </a:extLst>
            </p:cNvPr>
            <p:cNvSpPr txBox="1"/>
            <p:nvPr/>
          </p:nvSpPr>
          <p:spPr>
            <a:xfrm>
              <a:off x="771476" y="1816999"/>
              <a:ext cx="52956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pc="30"/>
                <a:t>2: Little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0E433B5-8EE9-7F96-6D01-B5B3D0BB1094}"/>
              </a:ext>
            </a:extLst>
          </p:cNvPr>
          <p:cNvGrpSpPr/>
          <p:nvPr/>
        </p:nvGrpSpPr>
        <p:grpSpPr>
          <a:xfrm>
            <a:off x="2615271" y="1816999"/>
            <a:ext cx="885363" cy="184666"/>
            <a:chOff x="460181" y="1816999"/>
            <a:chExt cx="885363" cy="18466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3D9DCC0-37B4-E113-DC2B-63D3D572E6A0}"/>
                </a:ext>
              </a:extLst>
            </p:cNvPr>
            <p:cNvSpPr/>
            <p:nvPr/>
          </p:nvSpPr>
          <p:spPr>
            <a:xfrm>
              <a:off x="460181" y="1845893"/>
              <a:ext cx="253757" cy="126879"/>
            </a:xfrm>
            <a:prstGeom prst="rect">
              <a:avLst/>
            </a:prstGeom>
            <a:solidFill>
              <a:srgbClr val="96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44B1CE-D540-710E-5070-A79CD389438D}"/>
                </a:ext>
              </a:extLst>
            </p:cNvPr>
            <p:cNvSpPr txBox="1"/>
            <p:nvPr/>
          </p:nvSpPr>
          <p:spPr>
            <a:xfrm>
              <a:off x="771476" y="1816999"/>
              <a:ext cx="57406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pc="30"/>
                <a:t>3: Some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2AA0E1-D0C1-9F3E-6D89-394B6D138FC4}"/>
              </a:ext>
            </a:extLst>
          </p:cNvPr>
          <p:cNvGrpSpPr/>
          <p:nvPr/>
        </p:nvGrpSpPr>
        <p:grpSpPr>
          <a:xfrm>
            <a:off x="3728146" y="1816999"/>
            <a:ext cx="872026" cy="184666"/>
            <a:chOff x="460181" y="1816999"/>
            <a:chExt cx="872026" cy="184666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0FDA23C-EC2F-64E1-7520-E43BDB54693D}"/>
                </a:ext>
              </a:extLst>
            </p:cNvPr>
            <p:cNvSpPr/>
            <p:nvPr/>
          </p:nvSpPr>
          <p:spPr>
            <a:xfrm>
              <a:off x="460181" y="1845893"/>
              <a:ext cx="253757" cy="126879"/>
            </a:xfrm>
            <a:prstGeom prst="rect">
              <a:avLst/>
            </a:prstGeom>
            <a:solidFill>
              <a:srgbClr val="556E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E7FE14D-DA9A-A5E8-1891-E0BE691FDE84}"/>
                </a:ext>
              </a:extLst>
            </p:cNvPr>
            <p:cNvSpPr txBox="1"/>
            <p:nvPr/>
          </p:nvSpPr>
          <p:spPr>
            <a:xfrm>
              <a:off x="771476" y="1816999"/>
              <a:ext cx="5607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pc="30"/>
                <a:t>4: Much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E009D2B-A62D-1FC1-B0FE-F188D22E8317}"/>
              </a:ext>
            </a:extLst>
          </p:cNvPr>
          <p:cNvGrpSpPr/>
          <p:nvPr/>
        </p:nvGrpSpPr>
        <p:grpSpPr>
          <a:xfrm>
            <a:off x="4827685" y="1816999"/>
            <a:ext cx="1225776" cy="184666"/>
            <a:chOff x="460181" y="1816999"/>
            <a:chExt cx="1225776" cy="18466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919E849-C8FF-F5E6-2963-53AA3DEA1402}"/>
                </a:ext>
              </a:extLst>
            </p:cNvPr>
            <p:cNvSpPr/>
            <p:nvPr/>
          </p:nvSpPr>
          <p:spPr>
            <a:xfrm>
              <a:off x="460181" y="1845893"/>
              <a:ext cx="253757" cy="126879"/>
            </a:xfrm>
            <a:prstGeom prst="rect">
              <a:avLst/>
            </a:prstGeom>
            <a:solidFill>
              <a:srgbClr val="2C3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F3CEEE5-9F4E-5459-D688-A75CE34F9BF4}"/>
                </a:ext>
              </a:extLst>
            </p:cNvPr>
            <p:cNvSpPr txBox="1"/>
            <p:nvPr/>
          </p:nvSpPr>
          <p:spPr>
            <a:xfrm>
              <a:off x="771476" y="1816999"/>
              <a:ext cx="91448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pc="30"/>
                <a:t>5: Significant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265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18BDE19-6D90-6CC0-E546-81491FA54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39AA8CF-2E85-3666-841D-AD1A2A14B172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890510" cy="70788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No Need for a Commercial Agreement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Share of CVCs That Need a Commercial Agreement in Place Before Completing a Deal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17AD049-278D-0484-ADF5-D3A466623DEF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CVCs Rarely Have Deals Blocked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Share of CVCs That Have Had a Deal Blocked by an Exec Outside the CVC Team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835876-74E7-30D5-E3BA-E6EA053D9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52E48-1631-6059-7E65-C7F8692F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C7060DF-0A1B-4C7F-B3EB-3742C83D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Borrowing the Parent’s Brand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C650A3-5675-F567-1105-B025A804040C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aphicFrame>
        <p:nvGraphicFramePr>
          <p:cNvPr id="32" name="Content Placeholder 51">
            <a:extLst>
              <a:ext uri="{FF2B5EF4-FFF2-40B4-BE49-F238E27FC236}">
                <a16:creationId xmlns:a16="http://schemas.microsoft.com/office/drawing/2014/main" id="{17CEFCB7-494D-22EA-C4CD-CA237CCF33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048547"/>
              </p:ext>
            </p:extLst>
          </p:nvPr>
        </p:nvGraphicFramePr>
        <p:xfrm>
          <a:off x="232229" y="2302428"/>
          <a:ext cx="5119491" cy="2975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Content Placeholder 54">
            <a:extLst>
              <a:ext uri="{FF2B5EF4-FFF2-40B4-BE49-F238E27FC236}">
                <a16:creationId xmlns:a16="http://schemas.microsoft.com/office/drawing/2014/main" id="{785ECF71-3A29-2C0C-EB6F-311292DF5F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098850"/>
              </p:ext>
            </p:extLst>
          </p:nvPr>
        </p:nvGraphicFramePr>
        <p:xfrm>
          <a:off x="5977436" y="2083629"/>
          <a:ext cx="5455739" cy="319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933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4758EF-18DB-3FCF-CCAE-E606DC941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7D9B8B-8D6A-BD89-05DE-8A56E17B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0BA5F8-FC78-8DC2-8671-06096781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6903E3-187E-60AB-85B6-A2217FB6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Financials Cast a Wide Net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9B8691-5DDA-CADE-D7D1-8658475ED8BD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1DB8A716-FDE6-0779-31A1-155C0FE7E10B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890510" cy="70788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Financial Funds Do the Most Deals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Median Number of Investments Per Year by Strategic 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Focus and Maturity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9FDA3DE4-3DC8-E322-79CB-5CA4DB15C307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Check Sizes Slightly Smaller Today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Average Change to Check Size Over the Last Five Years for a Sample of Funds That Have Responded Every Year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6398DEA-33E3-F782-73AD-ABBB751B221A}"/>
              </a:ext>
            </a:extLst>
          </p:cNvPr>
          <p:cNvGrpSpPr/>
          <p:nvPr/>
        </p:nvGrpSpPr>
        <p:grpSpPr>
          <a:xfrm>
            <a:off x="5990303" y="1790700"/>
            <a:ext cx="5002143" cy="3771900"/>
            <a:chOff x="5990303" y="3864077"/>
            <a:chExt cx="3553747" cy="2251588"/>
          </a:xfrm>
        </p:grpSpPr>
        <p:graphicFrame>
          <p:nvGraphicFramePr>
            <p:cNvPr id="35" name="Chart 34">
              <a:extLst>
                <a:ext uri="{FF2B5EF4-FFF2-40B4-BE49-F238E27FC236}">
                  <a16:creationId xmlns:a16="http://schemas.microsoft.com/office/drawing/2014/main" id="{0052785D-5575-225D-255C-2B19D124B13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1221114"/>
                </p:ext>
              </p:extLst>
            </p:nvPr>
          </p:nvGraphicFramePr>
          <p:xfrm>
            <a:off x="5990303" y="3864077"/>
            <a:ext cx="3485634" cy="2251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3ADA8BB-E8A7-F058-3DAF-EAB7F23C17D1}"/>
                </a:ext>
              </a:extLst>
            </p:cNvPr>
            <p:cNvSpPr txBox="1"/>
            <p:nvPr/>
          </p:nvSpPr>
          <p:spPr>
            <a:xfrm>
              <a:off x="6590072" y="4876801"/>
              <a:ext cx="1191853" cy="2204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200" spc="30">
                  <a:solidFill>
                    <a:schemeClr val="bg2"/>
                  </a:solidFill>
                </a:rPr>
                <a:t>35% of CVC-backed deals are late-stage.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41A944D-3281-C3C5-B61B-90D61D05843B}"/>
                </a:ext>
              </a:extLst>
            </p:cNvPr>
            <p:cNvSpPr txBox="1"/>
            <p:nvPr/>
          </p:nvSpPr>
          <p:spPr>
            <a:xfrm>
              <a:off x="8335298" y="5225845"/>
              <a:ext cx="1208752" cy="2204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200" spc="30">
                  <a:solidFill>
                    <a:schemeClr val="bg2"/>
                  </a:solidFill>
                </a:rPr>
                <a:t>32% of CVC-backed deals are late-stage.</a:t>
              </a:r>
            </a:p>
          </p:txBody>
        </p:sp>
        <p:cxnSp>
          <p:nvCxnSpPr>
            <p:cNvPr id="57" name="Connector: Elbow 56">
              <a:extLst>
                <a:ext uri="{FF2B5EF4-FFF2-40B4-BE49-F238E27FC236}">
                  <a16:creationId xmlns:a16="http://schemas.microsoft.com/office/drawing/2014/main" id="{39A4F91E-96C1-FF53-CE93-CE8F07F8F9F3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738422" y="4921045"/>
              <a:ext cx="285135" cy="216310"/>
            </a:xfrm>
            <a:prstGeom prst="bentConnector3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3EA4EB26-09E7-6D77-767B-5279CF88E692}"/>
                </a:ext>
              </a:extLst>
            </p:cNvPr>
            <p:cNvCxnSpPr/>
            <p:nvPr/>
          </p:nvCxnSpPr>
          <p:spPr>
            <a:xfrm rot="16200000" flipV="1">
              <a:off x="6349181" y="4527755"/>
              <a:ext cx="353961" cy="226142"/>
            </a:xfrm>
            <a:prstGeom prst="bentConnector3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14396C1-D642-2ED7-6718-AF8B3FE69187}"/>
              </a:ext>
            </a:extLst>
          </p:cNvPr>
          <p:cNvGrpSpPr/>
          <p:nvPr/>
        </p:nvGrpSpPr>
        <p:grpSpPr>
          <a:xfrm>
            <a:off x="349250" y="2125437"/>
            <a:ext cx="5130447" cy="3612262"/>
            <a:chOff x="565150" y="3871908"/>
            <a:chExt cx="3644900" cy="2156294"/>
          </a:xfrm>
        </p:grpSpPr>
        <p:graphicFrame>
          <p:nvGraphicFramePr>
            <p:cNvPr id="34" name="Content Placeholder 153">
              <a:extLst>
                <a:ext uri="{FF2B5EF4-FFF2-40B4-BE49-F238E27FC236}">
                  <a16:creationId xmlns:a16="http://schemas.microsoft.com/office/drawing/2014/main" id="{D59C724D-32D5-B3FC-5DD2-F9298CAE586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23667420"/>
                </p:ext>
              </p:extLst>
            </p:nvPr>
          </p:nvGraphicFramePr>
          <p:xfrm>
            <a:off x="565150" y="3871908"/>
            <a:ext cx="3644900" cy="20478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D6FDBE3-A29E-E26F-CFA5-5620E835F87E}"/>
                </a:ext>
              </a:extLst>
            </p:cNvPr>
            <p:cNvGrpSpPr/>
            <p:nvPr/>
          </p:nvGrpSpPr>
          <p:grpSpPr>
            <a:xfrm>
              <a:off x="1110420" y="5634038"/>
              <a:ext cx="2652390" cy="394164"/>
              <a:chOff x="4973952" y="5805488"/>
              <a:chExt cx="5377602" cy="394164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971CBE2-B955-E7BB-6D90-82CC3EFB20DD}"/>
                  </a:ext>
                </a:extLst>
              </p:cNvPr>
              <p:cNvSpPr txBox="1"/>
              <p:nvPr/>
            </p:nvSpPr>
            <p:spPr>
              <a:xfrm>
                <a:off x="4973952" y="6088079"/>
                <a:ext cx="1810035" cy="110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spc="3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Maturity Level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D4A6F1F1-3AB5-6704-903D-75E86397CA51}"/>
                  </a:ext>
                </a:extLst>
              </p:cNvPr>
              <p:cNvSpPr txBox="1"/>
              <p:nvPr/>
            </p:nvSpPr>
            <p:spPr>
              <a:xfrm>
                <a:off x="8179513" y="6089418"/>
                <a:ext cx="2172041" cy="110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b="1" spc="3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CVC Primary Goal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D0721A9-129A-04E0-956A-8A674FD52C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73162" y="5805488"/>
                <a:ext cx="0" cy="310177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52406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8990E8-0568-2688-FF69-5F9E6B2AE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" name="Content Placeholder 54">
            <a:extLst>
              <a:ext uri="{FF2B5EF4-FFF2-40B4-BE49-F238E27FC236}">
                <a16:creationId xmlns:a16="http://schemas.microsoft.com/office/drawing/2014/main" id="{7DDB55D5-2954-F2CE-4198-073C335F8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792711"/>
              </p:ext>
            </p:extLst>
          </p:nvPr>
        </p:nvGraphicFramePr>
        <p:xfrm>
          <a:off x="5909861" y="2319453"/>
          <a:ext cx="5506443" cy="323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9" name="Group 68">
            <a:extLst>
              <a:ext uri="{FF2B5EF4-FFF2-40B4-BE49-F238E27FC236}">
                <a16:creationId xmlns:a16="http://schemas.microsoft.com/office/drawing/2014/main" id="{88AB1D8A-4894-B13E-4B32-84B5B2B9BEFD}"/>
              </a:ext>
            </a:extLst>
          </p:cNvPr>
          <p:cNvGrpSpPr/>
          <p:nvPr/>
        </p:nvGrpSpPr>
        <p:grpSpPr>
          <a:xfrm>
            <a:off x="215809" y="2246128"/>
            <a:ext cx="5602121" cy="3395747"/>
            <a:chOff x="4257413" y="3991554"/>
            <a:chExt cx="3868819" cy="2034610"/>
          </a:xfrm>
        </p:grpSpPr>
        <p:graphicFrame>
          <p:nvGraphicFramePr>
            <p:cNvPr id="70" name="Content Placeholder 32">
              <a:extLst>
                <a:ext uri="{FF2B5EF4-FFF2-40B4-BE49-F238E27FC236}">
                  <a16:creationId xmlns:a16="http://schemas.microsoft.com/office/drawing/2014/main" id="{710BD843-3057-91E3-AACE-23D3F9635AA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22388972"/>
                </p:ext>
              </p:extLst>
            </p:nvPr>
          </p:nvGraphicFramePr>
          <p:xfrm>
            <a:off x="4257413" y="3991554"/>
            <a:ext cx="3432175" cy="2034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8A54A46-C5B2-6BB8-46EE-6FFF61A27B5A}"/>
                </a:ext>
              </a:extLst>
            </p:cNvPr>
            <p:cNvSpPr txBox="1"/>
            <p:nvPr/>
          </p:nvSpPr>
          <p:spPr>
            <a:xfrm>
              <a:off x="7418567" y="4778734"/>
              <a:ext cx="707665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200" spc="30">
                  <a:solidFill>
                    <a:schemeClr val="bg2"/>
                  </a:solidFill>
                </a:rPr>
                <a:t>The share of seed and early-stage deals has increased to 67% of all deals, up from 55% in 2015.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FFBE4DB-37C0-189A-2468-4B92D6A2F783}"/>
                </a:ext>
              </a:extLst>
            </p:cNvPr>
            <p:cNvCxnSpPr/>
            <p:nvPr/>
          </p:nvCxnSpPr>
          <p:spPr>
            <a:xfrm>
              <a:off x="7370859" y="4675367"/>
              <a:ext cx="0" cy="10654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DC19DF-4349-239B-9918-050A6042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925588-0F83-3CBA-FF13-4A9FE8A6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C7EF6B-3136-B662-2C4F-4929A67B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Young but Mighty: Early-Stage Focus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6670F45-76DA-7576-7BAB-64BABC3BFE7E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CVCs Back Early-Stage Companies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Share of Global CVC Deals by Stage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37F81C5-E370-CFE3-BE30-E99BA5640F6D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67">
              <a:spcBef>
                <a:spcPts val="0"/>
              </a:spcBef>
              <a:buNone/>
            </a:pPr>
            <a:r>
              <a:rPr lang="en-US" spc="30">
                <a:solidFill>
                  <a:schemeClr val="tx2"/>
                </a:solidFill>
                <a:latin typeface="SVB Neue Montreal Book" panose="020B0403030403020204" pitchFamily="34" charset="0"/>
              </a:rPr>
              <a:t>CVC-Backed Deals Concentrated in Asia, US</a:t>
            </a:r>
            <a:br>
              <a:rPr lang="en-US">
                <a:solidFill>
                  <a:schemeClr val="tx2"/>
                </a:solidFill>
                <a:latin typeface="SVB Neue Montreal Book" panose="020B0403030403020204" pitchFamily="34" charset="0"/>
              </a:rPr>
            </a:br>
            <a:r>
              <a:rPr lang="en-US" sz="1400">
                <a:solidFill>
                  <a:schemeClr val="tx2"/>
                </a:solidFill>
                <a:latin typeface="SVB Neue Montreal Book" panose="020B0403030403020204" pitchFamily="34" charset="0"/>
              </a:rPr>
              <a:t>Share of CVC-Backed Deals by Company HQ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ECFA12-42A6-DBC3-6883-0CAC77CA8809}"/>
              </a:ext>
            </a:extLst>
          </p:cNvPr>
          <p:cNvSpPr/>
          <p:nvPr/>
        </p:nvSpPr>
        <p:spPr>
          <a:xfrm>
            <a:off x="6107554" y="1845893"/>
            <a:ext cx="253757" cy="126879"/>
          </a:xfrm>
          <a:prstGeom prst="rect">
            <a:avLst/>
          </a:prstGeom>
          <a:solidFill>
            <a:srgbClr val="4E9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8728B7-2038-DE5A-8172-2B1FE8C2C183}"/>
              </a:ext>
            </a:extLst>
          </p:cNvPr>
          <p:cNvSpPr txBox="1"/>
          <p:nvPr/>
        </p:nvSpPr>
        <p:spPr>
          <a:xfrm>
            <a:off x="6418849" y="1816999"/>
            <a:ext cx="1899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US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9821C5-9799-2429-3730-7F329B830BF9}"/>
              </a:ext>
            </a:extLst>
          </p:cNvPr>
          <p:cNvSpPr/>
          <p:nvPr/>
        </p:nvSpPr>
        <p:spPr>
          <a:xfrm>
            <a:off x="6796981" y="1845893"/>
            <a:ext cx="253757" cy="126879"/>
          </a:xfrm>
          <a:prstGeom prst="rect">
            <a:avLst/>
          </a:prstGeom>
          <a:solidFill>
            <a:srgbClr val="5EC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4FC70B-8846-C4A5-D100-773CB559BC23}"/>
              </a:ext>
            </a:extLst>
          </p:cNvPr>
          <p:cNvSpPr txBox="1"/>
          <p:nvPr/>
        </p:nvSpPr>
        <p:spPr>
          <a:xfrm>
            <a:off x="7108276" y="1816999"/>
            <a:ext cx="47455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Europe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190BAA8-BAB3-1234-FB60-D51CBD761A1A}"/>
              </a:ext>
            </a:extLst>
          </p:cNvPr>
          <p:cNvSpPr/>
          <p:nvPr/>
        </p:nvSpPr>
        <p:spPr>
          <a:xfrm>
            <a:off x="7715371" y="1845893"/>
            <a:ext cx="253757" cy="126879"/>
          </a:xfrm>
          <a:prstGeom prst="rect">
            <a:avLst/>
          </a:prstGeom>
          <a:solidFill>
            <a:srgbClr val="76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2371F59-A45C-848B-82B3-C30F5E6CF6AD}"/>
              </a:ext>
            </a:extLst>
          </p:cNvPr>
          <p:cNvSpPr txBox="1"/>
          <p:nvPr/>
        </p:nvSpPr>
        <p:spPr>
          <a:xfrm>
            <a:off x="8026666" y="1816999"/>
            <a:ext cx="2866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Asia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C6174B3-6980-7877-7175-25E1BF6C803E}"/>
              </a:ext>
            </a:extLst>
          </p:cNvPr>
          <p:cNvSpPr/>
          <p:nvPr/>
        </p:nvSpPr>
        <p:spPr>
          <a:xfrm>
            <a:off x="8538402" y="1845893"/>
            <a:ext cx="253757" cy="126879"/>
          </a:xfrm>
          <a:prstGeom prst="rect">
            <a:avLst/>
          </a:prstGeom>
          <a:solidFill>
            <a:srgbClr val="BEC6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B4869E5-A9EF-3082-92E3-2BB589326C2B}"/>
              </a:ext>
            </a:extLst>
          </p:cNvPr>
          <p:cNvSpPr txBox="1"/>
          <p:nvPr/>
        </p:nvSpPr>
        <p:spPr>
          <a:xfrm>
            <a:off x="8849697" y="1816999"/>
            <a:ext cx="38016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Other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540081B-A712-9E1C-4D60-331CD8857A73}"/>
              </a:ext>
            </a:extLst>
          </p:cNvPr>
          <p:cNvSpPr/>
          <p:nvPr/>
        </p:nvSpPr>
        <p:spPr>
          <a:xfrm>
            <a:off x="455613" y="1845893"/>
            <a:ext cx="253757" cy="126879"/>
          </a:xfrm>
          <a:prstGeom prst="rect">
            <a:avLst/>
          </a:prstGeom>
          <a:solidFill>
            <a:srgbClr val="4E9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6CC4FFB-7DD0-142B-791C-398165AADE81}"/>
              </a:ext>
            </a:extLst>
          </p:cNvPr>
          <p:cNvSpPr txBox="1"/>
          <p:nvPr/>
        </p:nvSpPr>
        <p:spPr>
          <a:xfrm>
            <a:off x="766908" y="1816999"/>
            <a:ext cx="33874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Seed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23E59B-3DDF-EF5E-DDD2-18DFFB449095}"/>
              </a:ext>
            </a:extLst>
          </p:cNvPr>
          <p:cNvSpPr/>
          <p:nvPr/>
        </p:nvSpPr>
        <p:spPr>
          <a:xfrm>
            <a:off x="1264924" y="1845893"/>
            <a:ext cx="253757" cy="126879"/>
          </a:xfrm>
          <a:prstGeom prst="rect">
            <a:avLst/>
          </a:prstGeom>
          <a:solidFill>
            <a:srgbClr val="0D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44126F4-00D2-2EDE-D4D1-D5BF90B32484}"/>
              </a:ext>
            </a:extLst>
          </p:cNvPr>
          <p:cNvSpPr txBox="1"/>
          <p:nvPr/>
        </p:nvSpPr>
        <p:spPr>
          <a:xfrm>
            <a:off x="1576219" y="1816999"/>
            <a:ext cx="7591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Early-Stage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85DD1C5-144E-FB8D-FC09-6D8446532F51}"/>
              </a:ext>
            </a:extLst>
          </p:cNvPr>
          <p:cNvSpPr/>
          <p:nvPr/>
        </p:nvSpPr>
        <p:spPr>
          <a:xfrm>
            <a:off x="2467943" y="1845893"/>
            <a:ext cx="253757" cy="126879"/>
          </a:xfrm>
          <a:prstGeom prst="rect">
            <a:avLst/>
          </a:prstGeom>
          <a:solidFill>
            <a:srgbClr val="1E5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187165B-3BAD-7E15-E39D-E20690470F9F}"/>
              </a:ext>
            </a:extLst>
          </p:cNvPr>
          <p:cNvSpPr txBox="1"/>
          <p:nvPr/>
        </p:nvSpPr>
        <p:spPr>
          <a:xfrm>
            <a:off x="2779238" y="1816999"/>
            <a:ext cx="71679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Late-Stage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DC5F918-0B1B-76D6-C070-E4DF4BEA346B}"/>
              </a:ext>
            </a:extLst>
          </p:cNvPr>
          <p:cNvSpPr txBox="1"/>
          <p:nvPr/>
        </p:nvSpPr>
        <p:spPr>
          <a:xfrm>
            <a:off x="3187233" y="6440004"/>
            <a:ext cx="5562739" cy="21954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Notes: 1) Data as of 07/23/2025. 2) Respondents could only choose one stage target.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survey, </a:t>
            </a:r>
            <a:r>
              <a:rPr lang="en-US" sz="700" err="1">
                <a:solidFill>
                  <a:schemeClr val="accent3"/>
                </a:solidFill>
                <a:cs typeface="SVBSans" panose="020B0504030101020102" pitchFamily="34" charset="0"/>
              </a:rPr>
              <a:t>PitchBook</a:t>
            </a: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 Data, Inc. and SVB analysis.</a:t>
            </a:r>
          </a:p>
        </p:txBody>
      </p:sp>
    </p:spTree>
    <p:extLst>
      <p:ext uri="{BB962C8B-B14F-4D97-AF65-F5344CB8AC3E}">
        <p14:creationId xmlns:p14="http://schemas.microsoft.com/office/powerpoint/2010/main" val="1887022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CD3DF8-0526-7253-F660-6E30E25B9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7D3793-6FAF-9BA0-9949-F9CA694F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EC7837-F775-1493-471A-328788F7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AE5FED4-FB33-8521-866E-8A0887CC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Demands Corporate Attention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D121826-31B3-291E-6A4A-9E9E81686BF6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3946525" cy="70788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Funds Go All-In on AI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Top Three Technologies the Fund Invests In by Strategic Mandate</a:t>
            </a:r>
            <a:r>
              <a:rPr lang="en-US" baseline="30000">
                <a:latin typeface="SVB Neue Montreal Book" panose="020B0403030403020204" pitchFamily="34" charset="0"/>
              </a:rPr>
              <a:t>1</a:t>
            </a:r>
            <a:endParaRPr kumimoji="0" lang="en-US" sz="1400" b="0" i="0" u="none" strike="noStrike" kern="1200" cap="none" spc="0" normalizeH="0" baseline="30000" noProof="0">
              <a:ln>
                <a:noFill/>
              </a:ln>
              <a:effectLst/>
              <a:uLnTx/>
              <a:uFillTx/>
              <a:latin typeface="SVB Neue Montreal Book" panose="020B0403030403020204" pitchFamily="34" charset="0"/>
              <a:ea typeface="+mn-ea"/>
              <a:cs typeface="+mn-cs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A05FBEF-30A2-D821-70C8-FB5144EF32CB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67">
              <a:spcBef>
                <a:spcPts val="0"/>
              </a:spcBef>
              <a:buNone/>
            </a:pPr>
            <a:r>
              <a:rPr lang="en-US" spc="30">
                <a:solidFill>
                  <a:schemeClr val="tx2"/>
                </a:solidFill>
                <a:latin typeface="SVB Neue Montreal Book" panose="020B0403030403020204" pitchFamily="34" charset="0"/>
              </a:rPr>
              <a:t>The US and EU Are Targets for CVCs</a:t>
            </a:r>
          </a:p>
          <a:p>
            <a:pPr marL="0" indent="0" defTabSz="913867">
              <a:spcBef>
                <a:spcPts val="0"/>
              </a:spcBef>
              <a:buNone/>
            </a:pPr>
            <a:r>
              <a:rPr lang="en-US" sz="1400">
                <a:solidFill>
                  <a:schemeClr val="tx2"/>
                </a:solidFill>
                <a:latin typeface="SVB Neue Montreal Book" panose="020B0403030403020204" pitchFamily="34" charset="0"/>
              </a:rPr>
              <a:t>Regions That the Fund Invests In</a:t>
            </a:r>
            <a:r>
              <a:rPr lang="en-US" sz="1400" baseline="30000">
                <a:solidFill>
                  <a:schemeClr val="tx2"/>
                </a:solidFill>
                <a:latin typeface="SVB Neue Montreal Book" panose="020B040303040302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0D01F7-81E0-8C47-7E7B-77EB6C5C80FA}"/>
              </a:ext>
            </a:extLst>
          </p:cNvPr>
          <p:cNvSpPr txBox="1"/>
          <p:nvPr/>
        </p:nvSpPr>
        <p:spPr>
          <a:xfrm>
            <a:off x="3187233" y="6368702"/>
            <a:ext cx="5562739" cy="29084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Notes: 1) In the case of financial funds, fintech and cybersecurity were tied as the third technology funds are most interested in. 2) ASEAN is the Association of Southeast Nations.</a:t>
            </a:r>
            <a:b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</a:b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survey, </a:t>
            </a:r>
            <a:r>
              <a:rPr lang="en-US" sz="700" err="1">
                <a:solidFill>
                  <a:schemeClr val="accent3"/>
                </a:solidFill>
                <a:cs typeface="SVBSans" panose="020B0504030101020102" pitchFamily="34" charset="0"/>
              </a:rPr>
              <a:t>PitchBook</a:t>
            </a: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 Data, Inc. and SVB analysis.</a:t>
            </a:r>
          </a:p>
        </p:txBody>
      </p:sp>
      <p:graphicFrame>
        <p:nvGraphicFramePr>
          <p:cNvPr id="14" name="Content Placeholder 11">
            <a:extLst>
              <a:ext uri="{FF2B5EF4-FFF2-40B4-BE49-F238E27FC236}">
                <a16:creationId xmlns:a16="http://schemas.microsoft.com/office/drawing/2014/main" id="{7C6C1A8E-7578-00F2-3532-F3ED444BBC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370790"/>
              </p:ext>
            </p:extLst>
          </p:nvPr>
        </p:nvGraphicFramePr>
        <p:xfrm>
          <a:off x="6128821" y="2074127"/>
          <a:ext cx="5721477" cy="364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171">
            <a:extLst>
              <a:ext uri="{FF2B5EF4-FFF2-40B4-BE49-F238E27FC236}">
                <a16:creationId xmlns:a16="http://schemas.microsoft.com/office/drawing/2014/main" id="{C7EC6A0D-4D3B-16C4-8B06-017CA6352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401130"/>
              </p:ext>
            </p:extLst>
          </p:nvPr>
        </p:nvGraphicFramePr>
        <p:xfrm>
          <a:off x="2816165" y="4195221"/>
          <a:ext cx="2557997" cy="14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171">
            <a:extLst>
              <a:ext uri="{FF2B5EF4-FFF2-40B4-BE49-F238E27FC236}">
                <a16:creationId xmlns:a16="http://schemas.microsoft.com/office/drawing/2014/main" id="{7594F73C-B078-579F-37CA-E8721E70A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260192"/>
              </p:ext>
            </p:extLst>
          </p:nvPr>
        </p:nvGraphicFramePr>
        <p:xfrm>
          <a:off x="2827861" y="2373203"/>
          <a:ext cx="2608307" cy="14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ontent Placeholder 171">
            <a:extLst>
              <a:ext uri="{FF2B5EF4-FFF2-40B4-BE49-F238E27FC236}">
                <a16:creationId xmlns:a16="http://schemas.microsoft.com/office/drawing/2014/main" id="{A28A0888-7BCD-47C2-1EF0-9A06239134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309568"/>
              </p:ext>
            </p:extLst>
          </p:nvPr>
        </p:nvGraphicFramePr>
        <p:xfrm>
          <a:off x="387971" y="2349811"/>
          <a:ext cx="2423567" cy="14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ontent Placeholder 171">
            <a:extLst>
              <a:ext uri="{FF2B5EF4-FFF2-40B4-BE49-F238E27FC236}">
                <a16:creationId xmlns:a16="http://schemas.microsoft.com/office/drawing/2014/main" id="{6207B2AC-9712-CF7C-0E33-773A8E2A57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973838"/>
              </p:ext>
            </p:extLst>
          </p:nvPr>
        </p:nvGraphicFramePr>
        <p:xfrm>
          <a:off x="438771" y="4160131"/>
          <a:ext cx="2441832" cy="146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A198F065-293E-5F28-47A6-FC23F355F96F}"/>
              </a:ext>
            </a:extLst>
          </p:cNvPr>
          <p:cNvSpPr txBox="1"/>
          <p:nvPr/>
        </p:nvSpPr>
        <p:spPr>
          <a:xfrm>
            <a:off x="472494" y="2175239"/>
            <a:ext cx="2016840" cy="238557"/>
          </a:xfrm>
          <a:prstGeom prst="rect">
            <a:avLst/>
          </a:prstGeom>
          <a:solidFill>
            <a:srgbClr val="00C0FF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200" b="1" spc="30">
                <a:solidFill>
                  <a:schemeClr val="bg1"/>
                </a:solidFill>
              </a:rPr>
              <a:t>Hybrid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8F838B-742A-BED4-1A2D-82C5067A6658}"/>
              </a:ext>
            </a:extLst>
          </p:cNvPr>
          <p:cNvSpPr txBox="1"/>
          <p:nvPr/>
        </p:nvSpPr>
        <p:spPr>
          <a:xfrm>
            <a:off x="472494" y="4043905"/>
            <a:ext cx="2016840" cy="238558"/>
          </a:xfrm>
          <a:prstGeom prst="rect">
            <a:avLst/>
          </a:prstGeom>
          <a:solidFill>
            <a:srgbClr val="FF4C29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200" b="1" spc="30">
                <a:solidFill>
                  <a:schemeClr val="bg1"/>
                </a:solidFill>
              </a:rPr>
              <a:t>Strategic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45AF6F-424E-F152-04FA-9E3F3793C557}"/>
              </a:ext>
            </a:extLst>
          </p:cNvPr>
          <p:cNvSpPr txBox="1"/>
          <p:nvPr/>
        </p:nvSpPr>
        <p:spPr>
          <a:xfrm>
            <a:off x="2892377" y="2182279"/>
            <a:ext cx="2215160" cy="238555"/>
          </a:xfrm>
          <a:prstGeom prst="rect">
            <a:avLst/>
          </a:prstGeom>
          <a:solidFill>
            <a:srgbClr val="00C67B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200" b="1" spc="30">
                <a:solidFill>
                  <a:schemeClr val="bg1"/>
                </a:solidFill>
              </a:rPr>
              <a:t>Financial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C0B456-A147-42D3-303C-462CE707404D}"/>
              </a:ext>
            </a:extLst>
          </p:cNvPr>
          <p:cNvSpPr txBox="1"/>
          <p:nvPr/>
        </p:nvSpPr>
        <p:spPr>
          <a:xfrm>
            <a:off x="2894039" y="4043905"/>
            <a:ext cx="2209773" cy="238558"/>
          </a:xfrm>
          <a:prstGeom prst="rect">
            <a:avLst/>
          </a:prstGeom>
          <a:solidFill>
            <a:srgbClr val="0D3E66"/>
          </a:solidFill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sz="1200" b="1" spc="30">
                <a:solidFill>
                  <a:schemeClr val="bg1"/>
                </a:solidFill>
              </a:rPr>
              <a:t>Bellwether</a:t>
            </a:r>
          </a:p>
        </p:txBody>
      </p:sp>
    </p:spTree>
    <p:extLst>
      <p:ext uri="{BB962C8B-B14F-4D97-AF65-F5344CB8AC3E}">
        <p14:creationId xmlns:p14="http://schemas.microsoft.com/office/powerpoint/2010/main" val="372329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8A68175-03E1-C8DC-0FD0-80C03F91E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80FFAC-CD43-F57D-C58B-0CDE50A2E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EB659-976B-8FE0-32F4-E56E3D7F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31895F-7F3E-6025-6C7E-2CF350A2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Clear Compass, Tangled Path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EFD27D0-6F26-C794-CC0F-9C4588806071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8833044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Financial CVCs Focus on Sensor Function While Strategics Augment Business</a:t>
            </a:r>
            <a:b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Percentage of CVCs with Key Goal That Exec Sponsor Aims to Achieve</a:t>
            </a:r>
            <a:r>
              <a:rPr kumimoji="0" lang="en-US" sz="1400" b="0" i="0" u="none" strike="noStrike" kern="1200" cap="none" spc="30" normalizeH="0" baseline="3000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17BA38-0A9E-D0E1-8AD8-AEAF71088115}"/>
              </a:ext>
            </a:extLst>
          </p:cNvPr>
          <p:cNvSpPr/>
          <p:nvPr/>
        </p:nvSpPr>
        <p:spPr>
          <a:xfrm>
            <a:off x="460181" y="1845893"/>
            <a:ext cx="253757" cy="126879"/>
          </a:xfrm>
          <a:prstGeom prst="rect">
            <a:avLst/>
          </a:prstGeom>
          <a:solidFill>
            <a:srgbClr val="2D3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9BDC39-82EF-7D82-091C-C6744CAAD0F7}"/>
              </a:ext>
            </a:extLst>
          </p:cNvPr>
          <p:cNvSpPr txBox="1"/>
          <p:nvPr/>
        </p:nvSpPr>
        <p:spPr>
          <a:xfrm>
            <a:off x="771476" y="1816999"/>
            <a:ext cx="21202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pc="30"/>
              <a:t>Augment Existing Business, </a:t>
            </a:r>
          </a:p>
          <a:p>
            <a:pPr>
              <a:defRPr/>
            </a:pPr>
            <a:r>
              <a:rPr lang="en-US" spc="30"/>
              <a:t>Accelerate Commercialization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11F6602-3457-7DB9-F4AF-CDF7056D9D08}"/>
              </a:ext>
            </a:extLst>
          </p:cNvPr>
          <p:cNvSpPr txBox="1"/>
          <p:nvPr/>
        </p:nvSpPr>
        <p:spPr>
          <a:xfrm>
            <a:off x="3187233" y="6465652"/>
            <a:ext cx="5562739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Notes: 1) Respondents could choose from one answer only, differing from past surveys.</a:t>
            </a:r>
            <a:b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</a:b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aphicFrame>
        <p:nvGraphicFramePr>
          <p:cNvPr id="59" name="Content Placeholder 22">
            <a:extLst>
              <a:ext uri="{FF2B5EF4-FFF2-40B4-BE49-F238E27FC236}">
                <a16:creationId xmlns:a16="http://schemas.microsoft.com/office/drawing/2014/main" id="{E7CA6513-088A-E06D-B4E5-641F21C508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726508"/>
              </p:ext>
            </p:extLst>
          </p:nvPr>
        </p:nvGraphicFramePr>
        <p:xfrm>
          <a:off x="348953" y="2367279"/>
          <a:ext cx="11430545" cy="284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2" name="TextBox 131">
            <a:extLst>
              <a:ext uri="{FF2B5EF4-FFF2-40B4-BE49-F238E27FC236}">
                <a16:creationId xmlns:a16="http://schemas.microsoft.com/office/drawing/2014/main" id="{EE77167B-1F0D-0FEB-62C4-0BA98333EFBC}"/>
              </a:ext>
            </a:extLst>
          </p:cNvPr>
          <p:cNvSpPr txBox="1"/>
          <p:nvPr/>
        </p:nvSpPr>
        <p:spPr>
          <a:xfrm>
            <a:off x="1379455" y="5224255"/>
            <a:ext cx="2933326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spc="30">
                <a:solidFill>
                  <a:schemeClr val="tx1">
                    <a:lumMod val="65000"/>
                    <a:lumOff val="35000"/>
                  </a:schemeClr>
                </a:solidFill>
              </a:rPr>
              <a:t>Maturity Level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08D9D55-FA3C-62C2-30AB-E7CE972BE797}"/>
              </a:ext>
            </a:extLst>
          </p:cNvPr>
          <p:cNvSpPr txBox="1"/>
          <p:nvPr/>
        </p:nvSpPr>
        <p:spPr>
          <a:xfrm>
            <a:off x="5803402" y="5187572"/>
            <a:ext cx="3519992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spc="30">
                <a:solidFill>
                  <a:schemeClr val="tx1">
                    <a:lumMod val="65000"/>
                    <a:lumOff val="35000"/>
                  </a:schemeClr>
                </a:solidFill>
              </a:rPr>
              <a:t>CVC Primary Goal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316F1BA-577D-F614-6B6F-0987F7B08AFC}"/>
              </a:ext>
            </a:extLst>
          </p:cNvPr>
          <p:cNvGrpSpPr/>
          <p:nvPr/>
        </p:nvGrpSpPr>
        <p:grpSpPr>
          <a:xfrm>
            <a:off x="539578" y="4805251"/>
            <a:ext cx="9496563" cy="681149"/>
            <a:chOff x="4419600" y="2527300"/>
            <a:chExt cx="2939930" cy="514350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D8BDB8C-D2DE-25F6-FF3C-AD4C9DBF8541}"/>
                </a:ext>
              </a:extLst>
            </p:cNvPr>
            <p:cNvCxnSpPr/>
            <p:nvPr/>
          </p:nvCxnSpPr>
          <p:spPr>
            <a:xfrm>
              <a:off x="5880100" y="2527300"/>
              <a:ext cx="0" cy="514350"/>
            </a:xfrm>
            <a:prstGeom prst="line">
              <a:avLst/>
            </a:prstGeom>
            <a:ln w="63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DF2B99FA-FAF2-6E03-F875-1D4CC05F4735}"/>
                </a:ext>
              </a:extLst>
            </p:cNvPr>
            <p:cNvCxnSpPr/>
            <p:nvPr/>
          </p:nvCxnSpPr>
          <p:spPr>
            <a:xfrm>
              <a:off x="7359530" y="2527300"/>
              <a:ext cx="0" cy="514350"/>
            </a:xfrm>
            <a:prstGeom prst="line">
              <a:avLst/>
            </a:prstGeom>
            <a:ln w="63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9192F30-18A2-4EC9-D0FA-4C5B2E4A1F89}"/>
                </a:ext>
              </a:extLst>
            </p:cNvPr>
            <p:cNvCxnSpPr/>
            <p:nvPr/>
          </p:nvCxnSpPr>
          <p:spPr>
            <a:xfrm>
              <a:off x="4419600" y="2527300"/>
              <a:ext cx="0" cy="514350"/>
            </a:xfrm>
            <a:prstGeom prst="line">
              <a:avLst/>
            </a:prstGeom>
            <a:ln w="63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5C13050-26BE-90C7-1CFA-0C689869FC6D}"/>
              </a:ext>
            </a:extLst>
          </p:cNvPr>
          <p:cNvSpPr/>
          <p:nvPr/>
        </p:nvSpPr>
        <p:spPr>
          <a:xfrm>
            <a:off x="3157787" y="1845893"/>
            <a:ext cx="253757" cy="12687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B61574E-FE43-F43F-1455-05318D0FEC36}"/>
              </a:ext>
            </a:extLst>
          </p:cNvPr>
          <p:cNvSpPr txBox="1"/>
          <p:nvPr/>
        </p:nvSpPr>
        <p:spPr>
          <a:xfrm>
            <a:off x="3469082" y="1816999"/>
            <a:ext cx="225350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pc="30"/>
              <a:t>Sensor to Understand Emerging </a:t>
            </a:r>
          </a:p>
          <a:p>
            <a:pPr>
              <a:defRPr/>
            </a:pPr>
            <a:r>
              <a:rPr lang="en-US" spc="30"/>
              <a:t>Trends and Markets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6C1F9EC-31CB-B148-A873-79CA434EE271}"/>
              </a:ext>
            </a:extLst>
          </p:cNvPr>
          <p:cNvSpPr/>
          <p:nvPr/>
        </p:nvSpPr>
        <p:spPr>
          <a:xfrm>
            <a:off x="5988635" y="1845893"/>
            <a:ext cx="253757" cy="126879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C67904A-7B5E-F3C7-67D9-224D7CB2A11F}"/>
              </a:ext>
            </a:extLst>
          </p:cNvPr>
          <p:cNvSpPr txBox="1"/>
          <p:nvPr/>
        </p:nvSpPr>
        <p:spPr>
          <a:xfrm>
            <a:off x="6299930" y="1816999"/>
            <a:ext cx="141801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pc="30"/>
              <a:t>Source Potential M&amp;A Targets 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4C11399-5DBF-4008-27C3-4A1BEA890395}"/>
              </a:ext>
            </a:extLst>
          </p:cNvPr>
          <p:cNvSpPr/>
          <p:nvPr/>
        </p:nvSpPr>
        <p:spPr>
          <a:xfrm>
            <a:off x="7842250" y="1845893"/>
            <a:ext cx="253757" cy="12687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E7F7A2F-DF3C-C150-B146-79E1336EC1F8}"/>
              </a:ext>
            </a:extLst>
          </p:cNvPr>
          <p:cNvSpPr txBox="1"/>
          <p:nvPr/>
        </p:nvSpPr>
        <p:spPr>
          <a:xfrm>
            <a:off x="8153545" y="1816999"/>
            <a:ext cx="141801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pc="3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029194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3990031-4478-83A7-C1CE-701B45D37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71C699-2E1F-064C-C878-5D5495E0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73A5B8-09DE-E588-1DAB-C6269B8D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F74459-B9D2-41D2-552D-3A8D7903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Ownership Is 5% or 10% of the Law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97B390-EBD0-9926-6884-790A03D42A1B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57DD001-C436-12D5-32AB-F2C711190F06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890510" cy="70788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Most Funds Target 5% or 10% Ownership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Distribution of Target Ownership Percentage for 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All CVC Funds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A34E4AFB-B9DB-6E14-31D4-36FF21057A82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Board Seats Depend on Ownership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Percentage of Funds That Take Board Seats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05A9645-E04C-5B69-3F4A-945A1C234681}"/>
              </a:ext>
            </a:extLst>
          </p:cNvPr>
          <p:cNvSpPr/>
          <p:nvPr/>
        </p:nvSpPr>
        <p:spPr>
          <a:xfrm>
            <a:off x="6278473" y="4085709"/>
            <a:ext cx="254399" cy="676169"/>
          </a:xfrm>
          <a:custGeom>
            <a:avLst/>
            <a:gdLst>
              <a:gd name="connsiteX0" fmla="*/ 0 w 138112"/>
              <a:gd name="connsiteY0" fmla="*/ 0 h 461962"/>
              <a:gd name="connsiteX1" fmla="*/ 0 w 138112"/>
              <a:gd name="connsiteY1" fmla="*/ 461962 h 461962"/>
              <a:gd name="connsiteX2" fmla="*/ 138112 w 138112"/>
              <a:gd name="connsiteY2" fmla="*/ 461962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" h="461962">
                <a:moveTo>
                  <a:pt x="0" y="0"/>
                </a:moveTo>
                <a:lnTo>
                  <a:pt x="0" y="461962"/>
                </a:lnTo>
                <a:lnTo>
                  <a:pt x="138112" y="461962"/>
                </a:lnTo>
              </a:path>
            </a:pathLst>
          </a:cu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AE52F7-01F5-8529-F7A1-F75578EF1295}"/>
              </a:ext>
            </a:extLst>
          </p:cNvPr>
          <p:cNvSpPr txBox="1"/>
          <p:nvPr/>
        </p:nvSpPr>
        <p:spPr>
          <a:xfrm>
            <a:off x="6204611" y="2312305"/>
            <a:ext cx="17345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30" normalizeH="0" baseline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Funds Whose Average Ownership is ≤5%: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F7DDB0-826C-6F22-EF40-B9EE5E699F6C}"/>
              </a:ext>
            </a:extLst>
          </p:cNvPr>
          <p:cNvSpPr txBox="1"/>
          <p:nvPr/>
        </p:nvSpPr>
        <p:spPr>
          <a:xfrm>
            <a:off x="8750441" y="2312305"/>
            <a:ext cx="17345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30" normalizeH="0" baseline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Funds Whose Average Ownership is &gt;5%: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E06FAD-9B5A-288A-1567-8A3468BE3A80}"/>
              </a:ext>
            </a:extLst>
          </p:cNvPr>
          <p:cNvSpPr txBox="1"/>
          <p:nvPr/>
        </p:nvSpPr>
        <p:spPr>
          <a:xfrm>
            <a:off x="6584822" y="4654252"/>
            <a:ext cx="14443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30" normalizeH="0" baseline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Take Board Seats in 27% of Deals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9835D9-D97D-E92E-320D-9C829775650F}"/>
              </a:ext>
            </a:extLst>
          </p:cNvPr>
          <p:cNvSpPr txBox="1"/>
          <p:nvPr/>
        </p:nvSpPr>
        <p:spPr>
          <a:xfrm>
            <a:off x="9173214" y="4654252"/>
            <a:ext cx="14443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30" normalizeH="0" baseline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Take Board Seats in 50% of Deals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17297D0-53D5-D33E-50B7-EB074054C06E}"/>
              </a:ext>
            </a:extLst>
          </p:cNvPr>
          <p:cNvSpPr/>
          <p:nvPr/>
        </p:nvSpPr>
        <p:spPr>
          <a:xfrm>
            <a:off x="8856659" y="4085709"/>
            <a:ext cx="254399" cy="676169"/>
          </a:xfrm>
          <a:custGeom>
            <a:avLst/>
            <a:gdLst>
              <a:gd name="connsiteX0" fmla="*/ 0 w 138112"/>
              <a:gd name="connsiteY0" fmla="*/ 0 h 461962"/>
              <a:gd name="connsiteX1" fmla="*/ 0 w 138112"/>
              <a:gd name="connsiteY1" fmla="*/ 461962 h 461962"/>
              <a:gd name="connsiteX2" fmla="*/ 138112 w 138112"/>
              <a:gd name="connsiteY2" fmla="*/ 461962 h 461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" h="461962">
                <a:moveTo>
                  <a:pt x="0" y="0"/>
                </a:moveTo>
                <a:lnTo>
                  <a:pt x="0" y="461962"/>
                </a:lnTo>
                <a:lnTo>
                  <a:pt x="138112" y="461962"/>
                </a:lnTo>
              </a:path>
            </a:pathLst>
          </a:cu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55294BB2-4743-2A85-6FBB-6CD2860401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194841"/>
              </p:ext>
            </p:extLst>
          </p:nvPr>
        </p:nvGraphicFramePr>
        <p:xfrm>
          <a:off x="5769818" y="2428139"/>
          <a:ext cx="2604430" cy="253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22978567-50DB-37E3-BB7D-20BB5143F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339561"/>
              </p:ext>
            </p:extLst>
          </p:nvPr>
        </p:nvGraphicFramePr>
        <p:xfrm>
          <a:off x="8358210" y="2428139"/>
          <a:ext cx="2604430" cy="2539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0C20E48A-95B9-100F-060C-CF238CAC58BC}"/>
              </a:ext>
            </a:extLst>
          </p:cNvPr>
          <p:cNvSpPr/>
          <p:nvPr/>
        </p:nvSpPr>
        <p:spPr>
          <a:xfrm>
            <a:off x="6099934" y="1845893"/>
            <a:ext cx="253757" cy="126879"/>
          </a:xfrm>
          <a:prstGeom prst="rect">
            <a:avLst/>
          </a:prstGeom>
          <a:solidFill>
            <a:srgbClr val="1E5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889EE5-F659-B9AB-01F7-7A20B138032D}"/>
              </a:ext>
            </a:extLst>
          </p:cNvPr>
          <p:cNvSpPr txBox="1"/>
          <p:nvPr/>
        </p:nvSpPr>
        <p:spPr>
          <a:xfrm>
            <a:off x="6411229" y="1816999"/>
            <a:ext cx="113409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Take Board Seats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6D619E-0442-6924-93CF-408004610107}"/>
              </a:ext>
            </a:extLst>
          </p:cNvPr>
          <p:cNvSpPr/>
          <p:nvPr/>
        </p:nvSpPr>
        <p:spPr>
          <a:xfrm>
            <a:off x="7668727" y="1845893"/>
            <a:ext cx="253757" cy="126879"/>
          </a:xfrm>
          <a:prstGeom prst="rect">
            <a:avLst/>
          </a:prstGeom>
          <a:solidFill>
            <a:srgbClr val="EF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6FC1F7-748F-B7E0-0165-679A19ED485A}"/>
              </a:ext>
            </a:extLst>
          </p:cNvPr>
          <p:cNvSpPr txBox="1"/>
          <p:nvPr/>
        </p:nvSpPr>
        <p:spPr>
          <a:xfrm>
            <a:off x="7980022" y="1816999"/>
            <a:ext cx="16342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Do Not Take Board Seats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4B22CEA-F623-28F1-C2AF-8EB0CADC7212}"/>
              </a:ext>
            </a:extLst>
          </p:cNvPr>
          <p:cNvGrpSpPr/>
          <p:nvPr/>
        </p:nvGrpSpPr>
        <p:grpSpPr>
          <a:xfrm>
            <a:off x="345440" y="2038947"/>
            <a:ext cx="4569696" cy="3329139"/>
            <a:chOff x="457200" y="3029912"/>
            <a:chExt cx="3573509" cy="2603391"/>
          </a:xfrm>
        </p:grpSpPr>
        <p:graphicFrame>
          <p:nvGraphicFramePr>
            <p:cNvPr id="39" name="Chart 38">
              <a:extLst>
                <a:ext uri="{FF2B5EF4-FFF2-40B4-BE49-F238E27FC236}">
                  <a16:creationId xmlns:a16="http://schemas.microsoft.com/office/drawing/2014/main" id="{5B064E46-F792-73ED-1E2B-E50F3D2D3CC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5185958"/>
                </p:ext>
              </p:extLst>
            </p:nvPr>
          </p:nvGraphicFramePr>
          <p:xfrm>
            <a:off x="560781" y="3186477"/>
            <a:ext cx="3264309" cy="24468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0EEF53-CE75-7586-67D1-59E656A243E6}"/>
                </a:ext>
              </a:extLst>
            </p:cNvPr>
            <p:cNvSpPr txBox="1"/>
            <p:nvPr/>
          </p:nvSpPr>
          <p:spPr>
            <a:xfrm>
              <a:off x="2750472" y="3029912"/>
              <a:ext cx="1037303" cy="2599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20" normalizeH="0" noProof="0">
                  <a:ln>
                    <a:noFill/>
                  </a:ln>
                  <a:solidFill>
                    <a:srgbClr val="3C4F58"/>
                  </a:solidFill>
                  <a:effectLst/>
                  <a:uLnTx/>
                  <a:uFillTx/>
                  <a:latin typeface="Bierstadt"/>
                  <a:ea typeface="+mn-ea"/>
                  <a:cs typeface="+mn-cs"/>
                </a:rPr>
                <a:t>Average Ownership by Mandate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E371A1-8DDD-18C5-FF3F-DEE0AF6879E1}"/>
                </a:ext>
              </a:extLst>
            </p:cNvPr>
            <p:cNvSpPr txBox="1"/>
            <p:nvPr/>
          </p:nvSpPr>
          <p:spPr>
            <a:xfrm>
              <a:off x="3539969" y="3561682"/>
              <a:ext cx="476901" cy="1444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20" normalizeH="0" noProof="0">
                  <a:ln>
                    <a:noFill/>
                  </a:ln>
                  <a:solidFill>
                    <a:srgbClr val="3C4F58"/>
                  </a:solidFill>
                  <a:effectLst/>
                  <a:uLnTx/>
                  <a:uFillTx/>
                  <a:latin typeface="Bierstadt"/>
                  <a:ea typeface="+mn-ea"/>
                  <a:cs typeface="+mn-cs"/>
                </a:rPr>
                <a:t>Strategic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9622D1-CFE8-364E-32DE-6357DF493469}"/>
                </a:ext>
              </a:extLst>
            </p:cNvPr>
            <p:cNvSpPr txBox="1"/>
            <p:nvPr/>
          </p:nvSpPr>
          <p:spPr>
            <a:xfrm>
              <a:off x="3539969" y="4190743"/>
              <a:ext cx="357062" cy="1444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20" normalizeH="0" noProof="0">
                  <a:ln>
                    <a:noFill/>
                  </a:ln>
                  <a:solidFill>
                    <a:srgbClr val="3C4F58"/>
                  </a:solidFill>
                  <a:effectLst/>
                  <a:uLnTx/>
                  <a:uFillTx/>
                  <a:latin typeface="Bierstadt"/>
                  <a:ea typeface="+mn-ea"/>
                  <a:cs typeface="+mn-cs"/>
                </a:rPr>
                <a:t>Hybrid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3E815C-37A3-D49E-2A5E-CA8F25E512DB}"/>
                </a:ext>
              </a:extLst>
            </p:cNvPr>
            <p:cNvSpPr txBox="1"/>
            <p:nvPr/>
          </p:nvSpPr>
          <p:spPr>
            <a:xfrm>
              <a:off x="3539969" y="4828611"/>
              <a:ext cx="490740" cy="1444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20" normalizeH="0" noProof="0">
                  <a:ln>
                    <a:noFill/>
                  </a:ln>
                  <a:solidFill>
                    <a:srgbClr val="3C4F58"/>
                  </a:solidFill>
                  <a:effectLst/>
                  <a:uLnTx/>
                  <a:uFillTx/>
                  <a:latin typeface="Bierstadt"/>
                  <a:ea typeface="+mn-ea"/>
                  <a:cs typeface="+mn-cs"/>
                </a:rPr>
                <a:t>Financial</a:t>
              </a:r>
            </a:p>
          </p:txBody>
        </p:sp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F78FD615-84FD-5E5E-916D-55026F5E1B4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36811752"/>
                </p:ext>
              </p:extLst>
            </p:nvPr>
          </p:nvGraphicFramePr>
          <p:xfrm>
            <a:off x="457200" y="3159546"/>
            <a:ext cx="2566219" cy="234195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835700A-E330-E0CD-41A0-B1F79060AB66}"/>
                </a:ext>
              </a:extLst>
            </p:cNvPr>
            <p:cNvCxnSpPr>
              <a:cxnSpLocks/>
            </p:cNvCxnSpPr>
            <p:nvPr/>
          </p:nvCxnSpPr>
          <p:spPr>
            <a:xfrm>
              <a:off x="2133703" y="3512874"/>
              <a:ext cx="0" cy="1617663"/>
            </a:xfrm>
            <a:prstGeom prst="line">
              <a:avLst/>
            </a:prstGeom>
            <a:ln>
              <a:solidFill>
                <a:srgbClr val="3C4F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115C9E-CC44-8928-0741-445C17B5C56F}"/>
                </a:ext>
              </a:extLst>
            </p:cNvPr>
            <p:cNvCxnSpPr>
              <a:cxnSpLocks/>
            </p:cNvCxnSpPr>
            <p:nvPr/>
          </p:nvCxnSpPr>
          <p:spPr>
            <a:xfrm>
              <a:off x="1366147" y="4100249"/>
              <a:ext cx="0" cy="1027906"/>
            </a:xfrm>
            <a:prstGeom prst="line">
              <a:avLst/>
            </a:prstGeom>
            <a:ln>
              <a:solidFill>
                <a:srgbClr val="3C4F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31B0583-C070-BFDA-80DD-813750BAFFB4}"/>
                </a:ext>
              </a:extLst>
            </p:cNvPr>
            <p:cNvSpPr txBox="1"/>
            <p:nvPr/>
          </p:nvSpPr>
          <p:spPr>
            <a:xfrm>
              <a:off x="2042898" y="3296975"/>
              <a:ext cx="304800" cy="144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30" normalizeH="0" baseline="0" noProof="0">
                  <a:ln>
                    <a:noFill/>
                  </a:ln>
                  <a:solidFill>
                    <a:srgbClr val="3C4F58"/>
                  </a:solidFill>
                  <a:effectLst/>
                  <a:uLnTx/>
                  <a:uFillTx/>
                  <a:latin typeface="Bierstadt"/>
                  <a:ea typeface="+mn-ea"/>
                  <a:cs typeface="+mn-cs"/>
                </a:rPr>
                <a:t>10%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0292EB-2ACB-B95C-CC70-393BE5FDDC39}"/>
                </a:ext>
              </a:extLst>
            </p:cNvPr>
            <p:cNvSpPr txBox="1"/>
            <p:nvPr/>
          </p:nvSpPr>
          <p:spPr>
            <a:xfrm>
              <a:off x="1280898" y="3887155"/>
              <a:ext cx="304800" cy="144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30" normalizeH="0" baseline="0" noProof="0">
                  <a:ln>
                    <a:noFill/>
                  </a:ln>
                  <a:solidFill>
                    <a:srgbClr val="3C4F58"/>
                  </a:solidFill>
                  <a:effectLst/>
                  <a:uLnTx/>
                  <a:uFillTx/>
                  <a:latin typeface="Bierstadt"/>
                  <a:ea typeface="+mn-ea"/>
                  <a:cs typeface="+mn-cs"/>
                </a:rPr>
                <a:t>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2699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A86F38-AAC8-66A9-6F71-98DB5BF54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Freeform: Shape 178">
            <a:extLst>
              <a:ext uri="{FF2B5EF4-FFF2-40B4-BE49-F238E27FC236}">
                <a16:creationId xmlns:a16="http://schemas.microsoft.com/office/drawing/2014/main" id="{DA8AC937-11A7-70A5-8C9F-64607003EBCB}"/>
              </a:ext>
            </a:extLst>
          </p:cNvPr>
          <p:cNvSpPr/>
          <p:nvPr/>
        </p:nvSpPr>
        <p:spPr>
          <a:xfrm>
            <a:off x="4813300" y="2362871"/>
            <a:ext cx="6388005" cy="2971547"/>
          </a:xfrm>
          <a:custGeom>
            <a:avLst/>
            <a:gdLst>
              <a:gd name="connsiteX0" fmla="*/ 0 w 4191000"/>
              <a:gd name="connsiteY0" fmla="*/ 1270000 h 2273300"/>
              <a:gd name="connsiteX1" fmla="*/ 12700 w 4191000"/>
              <a:gd name="connsiteY1" fmla="*/ 2273300 h 2273300"/>
              <a:gd name="connsiteX2" fmla="*/ 1054100 w 4191000"/>
              <a:gd name="connsiteY2" fmla="*/ 2266950 h 2273300"/>
              <a:gd name="connsiteX3" fmla="*/ 4191000 w 4191000"/>
              <a:gd name="connsiteY3" fmla="*/ 2266950 h 2273300"/>
              <a:gd name="connsiteX4" fmla="*/ 4184650 w 4191000"/>
              <a:gd name="connsiteY4" fmla="*/ 0 h 2273300"/>
              <a:gd name="connsiteX5" fmla="*/ 1054100 w 4191000"/>
              <a:gd name="connsiteY5" fmla="*/ 0 h 2273300"/>
              <a:gd name="connsiteX6" fmla="*/ 0 w 4191000"/>
              <a:gd name="connsiteY6" fmla="*/ 1270000 h 2273300"/>
              <a:gd name="connsiteX0" fmla="*/ 0 w 4184763"/>
              <a:gd name="connsiteY0" fmla="*/ 1157391 h 2273300"/>
              <a:gd name="connsiteX1" fmla="*/ 6463 w 4184763"/>
              <a:gd name="connsiteY1" fmla="*/ 2273300 h 2273300"/>
              <a:gd name="connsiteX2" fmla="*/ 1047863 w 4184763"/>
              <a:gd name="connsiteY2" fmla="*/ 2266950 h 2273300"/>
              <a:gd name="connsiteX3" fmla="*/ 4184763 w 4184763"/>
              <a:gd name="connsiteY3" fmla="*/ 2266950 h 2273300"/>
              <a:gd name="connsiteX4" fmla="*/ 4178413 w 4184763"/>
              <a:gd name="connsiteY4" fmla="*/ 0 h 2273300"/>
              <a:gd name="connsiteX5" fmla="*/ 1047863 w 4184763"/>
              <a:gd name="connsiteY5" fmla="*/ 0 h 2273300"/>
              <a:gd name="connsiteX6" fmla="*/ 0 w 4184763"/>
              <a:gd name="connsiteY6" fmla="*/ 1157391 h 227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4763" h="2273300">
                <a:moveTo>
                  <a:pt x="0" y="1157391"/>
                </a:moveTo>
                <a:cubicBezTo>
                  <a:pt x="2154" y="1529361"/>
                  <a:pt x="4309" y="1901330"/>
                  <a:pt x="6463" y="2273300"/>
                </a:cubicBezTo>
                <a:lnTo>
                  <a:pt x="1047863" y="2266950"/>
                </a:lnTo>
                <a:lnTo>
                  <a:pt x="4184763" y="2266950"/>
                </a:lnTo>
                <a:cubicBezTo>
                  <a:pt x="4182646" y="1511300"/>
                  <a:pt x="4180530" y="755650"/>
                  <a:pt x="4178413" y="0"/>
                </a:cubicBezTo>
                <a:lnTo>
                  <a:pt x="1047863" y="0"/>
                </a:lnTo>
                <a:lnTo>
                  <a:pt x="0" y="1157391"/>
                </a:lnTo>
                <a:close/>
              </a:path>
            </a:pathLst>
          </a:custGeom>
          <a:gradFill>
            <a:gsLst>
              <a:gs pos="1000">
                <a:srgbClr val="1E5E8F">
                  <a:alpha val="93000"/>
                </a:srgbClr>
              </a:gs>
              <a:gs pos="10000">
                <a:srgbClr val="B3D5EF">
                  <a:alpha val="93000"/>
                </a:srgbClr>
              </a:gs>
              <a:gs pos="98238">
                <a:srgbClr val="FFFFFF"/>
              </a:gs>
              <a:gs pos="23000">
                <a:srgbClr val="EFF2F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570191-C164-0A55-DD4E-E25E3DB2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BF63CB-010C-C1F9-45DF-F3ABB6BD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661BBC6-1707-76B0-7570-6AA34186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Ownership Is 5% or 10% of the Law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AF13511-51CD-F0BD-979A-B699A7F0F887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52559CD-2253-582C-70AF-DD3D407FF456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890510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Fewer Funds Lead Deals Today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CVCs by Whether They Lead Deals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1FAFE0DC-A122-E9FE-E240-46E0178C54BE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Bellwethers Lead Half of Their Deals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Percentage of Deals Led Among Firms That Lead Deals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75A820-D74E-28F0-E3B9-AD13DF95AFDA}"/>
              </a:ext>
            </a:extLst>
          </p:cNvPr>
          <p:cNvGrpSpPr/>
          <p:nvPr/>
        </p:nvGrpSpPr>
        <p:grpSpPr>
          <a:xfrm>
            <a:off x="457200" y="1799219"/>
            <a:ext cx="638692" cy="184666"/>
            <a:chOff x="6099934" y="1816999"/>
            <a:chExt cx="638692" cy="1846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DD174A9-0B18-0C18-E03A-031F11710D62}"/>
                </a:ext>
              </a:extLst>
            </p:cNvPr>
            <p:cNvSpPr/>
            <p:nvPr/>
          </p:nvSpPr>
          <p:spPr>
            <a:xfrm>
              <a:off x="6099934" y="1845893"/>
              <a:ext cx="253757" cy="126879"/>
            </a:xfrm>
            <a:prstGeom prst="rect">
              <a:avLst/>
            </a:prstGeom>
            <a:solidFill>
              <a:srgbClr val="1E5E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2AB39E9-8531-8B27-97D8-8E7A5EA35CDF}"/>
                </a:ext>
              </a:extLst>
            </p:cNvPr>
            <p:cNvSpPr txBox="1"/>
            <p:nvPr/>
          </p:nvSpPr>
          <p:spPr>
            <a:xfrm>
              <a:off x="6411229" y="1816999"/>
              <a:ext cx="32739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Lead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811984-CA2E-90F9-7BE3-E5097D48D44E}"/>
              </a:ext>
            </a:extLst>
          </p:cNvPr>
          <p:cNvGrpSpPr/>
          <p:nvPr/>
        </p:nvGrpSpPr>
        <p:grpSpPr>
          <a:xfrm>
            <a:off x="1524000" y="1799219"/>
            <a:ext cx="1138829" cy="184666"/>
            <a:chOff x="7668727" y="1816999"/>
            <a:chExt cx="1138829" cy="18466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2B44DB-156C-3A2A-141C-E97565F70222}"/>
                </a:ext>
              </a:extLst>
            </p:cNvPr>
            <p:cNvSpPr/>
            <p:nvPr/>
          </p:nvSpPr>
          <p:spPr>
            <a:xfrm>
              <a:off x="7668727" y="1845893"/>
              <a:ext cx="253757" cy="126879"/>
            </a:xfrm>
            <a:prstGeom prst="rect">
              <a:avLst/>
            </a:prstGeom>
            <a:solidFill>
              <a:srgbClr val="EFF2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Bierstad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D6DED7-9E59-7747-592D-C38A3ECC7186}"/>
                </a:ext>
              </a:extLst>
            </p:cNvPr>
            <p:cNvSpPr txBox="1"/>
            <p:nvPr/>
          </p:nvSpPr>
          <p:spPr>
            <a:xfrm>
              <a:off x="7980022" y="1816999"/>
              <a:ext cx="82753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Do Not Lead</a:t>
              </a:r>
            </a:p>
          </p:txBody>
        </p:sp>
      </p:grpSp>
      <p:graphicFrame>
        <p:nvGraphicFramePr>
          <p:cNvPr id="162" name="Chart 161">
            <a:extLst>
              <a:ext uri="{FF2B5EF4-FFF2-40B4-BE49-F238E27FC236}">
                <a16:creationId xmlns:a16="http://schemas.microsoft.com/office/drawing/2014/main" id="{C807336C-944C-6515-57D9-75A1133840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932616"/>
              </p:ext>
            </p:extLst>
          </p:nvPr>
        </p:nvGraphicFramePr>
        <p:xfrm>
          <a:off x="349260" y="1948767"/>
          <a:ext cx="4743553" cy="375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6" name="Chart 175">
            <a:extLst>
              <a:ext uri="{FF2B5EF4-FFF2-40B4-BE49-F238E27FC236}">
                <a16:creationId xmlns:a16="http://schemas.microsoft.com/office/drawing/2014/main" id="{CD851537-6C06-FCE8-4DD9-F9D3413C8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917730"/>
              </p:ext>
            </p:extLst>
          </p:nvPr>
        </p:nvGraphicFramePr>
        <p:xfrm>
          <a:off x="5092814" y="1810881"/>
          <a:ext cx="7149517" cy="345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3" name="TextBox 202">
            <a:extLst>
              <a:ext uri="{FF2B5EF4-FFF2-40B4-BE49-F238E27FC236}">
                <a16:creationId xmlns:a16="http://schemas.microsoft.com/office/drawing/2014/main" id="{576BA8A3-B6F3-CFCF-AA77-2DE42A2366CC}"/>
              </a:ext>
            </a:extLst>
          </p:cNvPr>
          <p:cNvSpPr txBox="1"/>
          <p:nvPr/>
        </p:nvSpPr>
        <p:spPr>
          <a:xfrm>
            <a:off x="6263238" y="4574847"/>
            <a:ext cx="5216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Newbie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944D6E-74C9-D393-EBD5-68DA22C8B364}"/>
              </a:ext>
            </a:extLst>
          </p:cNvPr>
          <p:cNvSpPr txBox="1"/>
          <p:nvPr/>
        </p:nvSpPr>
        <p:spPr>
          <a:xfrm>
            <a:off x="7009077" y="4815777"/>
            <a:ext cx="4698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Middle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3538C6-519F-EE74-4B99-736E879B8C17}"/>
              </a:ext>
            </a:extLst>
          </p:cNvPr>
          <p:cNvSpPr txBox="1"/>
          <p:nvPr/>
        </p:nvSpPr>
        <p:spPr>
          <a:xfrm>
            <a:off x="7703891" y="4636840"/>
            <a:ext cx="4850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Mature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EE7832-7E8B-C3EB-7474-9C1B4784846B}"/>
              </a:ext>
            </a:extLst>
          </p:cNvPr>
          <p:cNvSpPr txBox="1"/>
          <p:nvPr/>
        </p:nvSpPr>
        <p:spPr>
          <a:xfrm>
            <a:off x="8352421" y="4927353"/>
            <a:ext cx="60984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Strategic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3DD61A8-5751-D78B-471E-9109B2F9917C}"/>
              </a:ext>
            </a:extLst>
          </p:cNvPr>
          <p:cNvSpPr txBox="1"/>
          <p:nvPr/>
        </p:nvSpPr>
        <p:spPr>
          <a:xfrm>
            <a:off x="9153266" y="4755518"/>
            <a:ext cx="4566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Hybrid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979314-242A-2817-9F88-ABF841C69EAE}"/>
              </a:ext>
            </a:extLst>
          </p:cNvPr>
          <p:cNvSpPr txBox="1"/>
          <p:nvPr/>
        </p:nvSpPr>
        <p:spPr>
          <a:xfrm>
            <a:off x="9777104" y="4315766"/>
            <a:ext cx="6275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Financial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820C51C-2088-231B-6681-F3420BCC05AE}"/>
              </a:ext>
            </a:extLst>
          </p:cNvPr>
          <p:cNvSpPr txBox="1"/>
          <p:nvPr/>
        </p:nvSpPr>
        <p:spPr>
          <a:xfrm>
            <a:off x="10445972" y="3340856"/>
            <a:ext cx="74142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" normalizeH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Bellwether</a:t>
            </a:r>
          </a:p>
        </p:txBody>
      </p:sp>
    </p:spTree>
    <p:extLst>
      <p:ext uri="{BB962C8B-B14F-4D97-AF65-F5344CB8AC3E}">
        <p14:creationId xmlns:p14="http://schemas.microsoft.com/office/powerpoint/2010/main" val="3376138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9B794C-7BD5-CB93-FD4B-658986E6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B2E3D-B341-AA86-3813-71DCD8E7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1D7B0D-731A-D70A-FFAD-64432302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Young but Mighty: Early-Stage Focus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0CA56B9-9337-42F7-7761-FAB3A94A7B98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67">
              <a:spcBef>
                <a:spcPts val="0"/>
              </a:spcBef>
            </a:pPr>
            <a:r>
              <a:rPr lang="en-US" sz="1800" spc="30">
                <a:latin typeface="SVB Neue Montreal Book" panose="020B0403030403020204" pitchFamily="34" charset="0"/>
              </a:rPr>
              <a:t>Deal Investment Set to Make a Comeback</a:t>
            </a:r>
          </a:p>
          <a:p>
            <a:pPr defTabSz="913867">
              <a:spcBef>
                <a:spcPts val="0"/>
              </a:spcBef>
            </a:pPr>
            <a:r>
              <a:rPr lang="en-US">
                <a:latin typeface="SVB Neue Montreal Book" panose="020B0403030403020204" pitchFamily="34" charset="0"/>
              </a:rPr>
              <a:t>Total Deal Size and Count Involving Global CVC Participation</a:t>
            </a:r>
            <a:r>
              <a:rPr lang="en-US" baseline="30000">
                <a:latin typeface="SVB Neue Montreal Book" panose="020B0403030403020204" pitchFamily="34" charset="0"/>
              </a:rPr>
              <a:t>1</a:t>
            </a:r>
            <a:endParaRPr lang="en-US">
              <a:latin typeface="SVB Neue Montreal Book" panose="020B0403030403020204" pitchFamily="34" charset="0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5425CFB-F60C-9A94-381A-7ED053ED1E6C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141">
              <a:spcBef>
                <a:spcPts val="0"/>
              </a:spcBef>
              <a:buNone/>
              <a:defRPr/>
            </a:pPr>
            <a:r>
              <a:rPr lang="en-US">
                <a:solidFill>
                  <a:schemeClr val="tx2"/>
                </a:solidFill>
                <a:latin typeface="SVB Neue Montreal Book" panose="020B0403030403020204" pitchFamily="34" charset="0"/>
              </a:rPr>
              <a:t>CVC Sweet Spot Is Early Stage</a:t>
            </a:r>
            <a:br>
              <a:rPr lang="en-US">
                <a:solidFill>
                  <a:schemeClr val="tx2"/>
                </a:solidFill>
                <a:latin typeface="SVB Neue Montreal Book" panose="020B0403030403020204" pitchFamily="34" charset="0"/>
              </a:rPr>
            </a:br>
            <a:r>
              <a:rPr lang="en-US" sz="1400">
                <a:solidFill>
                  <a:schemeClr val="tx2"/>
                </a:solidFill>
                <a:latin typeface="SVB Neue Montreal Book" panose="020B0403030403020204" pitchFamily="34" charset="0"/>
              </a:rPr>
              <a:t>Fund Stage Target</a:t>
            </a:r>
            <a:r>
              <a:rPr lang="en-US" sz="1400" baseline="30000">
                <a:solidFill>
                  <a:schemeClr val="tx2"/>
                </a:solidFill>
                <a:latin typeface="SVB Neue Montreal Book" panose="020B0403030403020204" pitchFamily="34" charset="0"/>
              </a:rPr>
              <a:t>2</a:t>
            </a:r>
            <a:endParaRPr lang="en-US" baseline="30000">
              <a:solidFill>
                <a:schemeClr val="tx2"/>
              </a:solidFill>
              <a:latin typeface="SVB Neue Montreal Book" panose="020B0403030403020204" pitchFamily="34" charset="0"/>
            </a:endParaRP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701EC716-43EE-7187-8402-09D1BE2D2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110968"/>
              </p:ext>
            </p:extLst>
          </p:nvPr>
        </p:nvGraphicFramePr>
        <p:xfrm>
          <a:off x="5968603" y="2470331"/>
          <a:ext cx="5763021" cy="306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FE395E5-935A-3E30-EB81-85CA6E8462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822835"/>
              </p:ext>
            </p:extLst>
          </p:nvPr>
        </p:nvGraphicFramePr>
        <p:xfrm>
          <a:off x="323533" y="2098124"/>
          <a:ext cx="4765328" cy="363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BDA2468-58F6-1AFF-3E79-D964E57A842A}"/>
              </a:ext>
            </a:extLst>
          </p:cNvPr>
          <p:cNvSpPr txBox="1"/>
          <p:nvPr/>
        </p:nvSpPr>
        <p:spPr>
          <a:xfrm>
            <a:off x="4711657" y="4702917"/>
            <a:ext cx="57965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spc="30">
                <a:solidFill>
                  <a:schemeClr val="accent2"/>
                </a:solidFill>
              </a:rPr>
              <a:t>$149B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BF2F6BB-D248-01BD-EF58-790B44785AE3}"/>
              </a:ext>
            </a:extLst>
          </p:cNvPr>
          <p:cNvSpPr/>
          <p:nvPr/>
        </p:nvSpPr>
        <p:spPr>
          <a:xfrm>
            <a:off x="463846" y="1845893"/>
            <a:ext cx="253757" cy="126879"/>
          </a:xfrm>
          <a:prstGeom prst="rect">
            <a:avLst/>
          </a:prstGeom>
          <a:solidFill>
            <a:srgbClr val="0D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4DAFE3-C848-9561-392B-41C33D4D9702}"/>
              </a:ext>
            </a:extLst>
          </p:cNvPr>
          <p:cNvSpPr txBox="1"/>
          <p:nvPr/>
        </p:nvSpPr>
        <p:spPr>
          <a:xfrm>
            <a:off x="775141" y="1816999"/>
            <a:ext cx="284238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Investment in Deals with CVC Participation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91430C5-03BD-535D-0CA0-D566C7E3BA60}"/>
              </a:ext>
            </a:extLst>
          </p:cNvPr>
          <p:cNvSpPr/>
          <p:nvPr/>
        </p:nvSpPr>
        <p:spPr>
          <a:xfrm>
            <a:off x="6107554" y="1845893"/>
            <a:ext cx="253757" cy="126879"/>
          </a:xfrm>
          <a:prstGeom prst="rect">
            <a:avLst/>
          </a:prstGeom>
          <a:solidFill>
            <a:srgbClr val="4E9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303FF8-F02A-C18B-3CE2-A82693B48BDF}"/>
              </a:ext>
            </a:extLst>
          </p:cNvPr>
          <p:cNvSpPr txBox="1"/>
          <p:nvPr/>
        </p:nvSpPr>
        <p:spPr>
          <a:xfrm>
            <a:off x="6418849" y="1816999"/>
            <a:ext cx="34881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en-US" spc="30"/>
              <a:t>2021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E7ABD4A-B466-3DEF-13B8-196A247ACC24}"/>
              </a:ext>
            </a:extLst>
          </p:cNvPr>
          <p:cNvSpPr/>
          <p:nvPr/>
        </p:nvSpPr>
        <p:spPr>
          <a:xfrm>
            <a:off x="7001193" y="1845893"/>
            <a:ext cx="253757" cy="126879"/>
          </a:xfrm>
          <a:prstGeom prst="rect">
            <a:avLst/>
          </a:prstGeom>
          <a:solidFill>
            <a:srgbClr val="1E5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4A506D-3EC2-2F24-4985-D4CA7014FF3F}"/>
              </a:ext>
            </a:extLst>
          </p:cNvPr>
          <p:cNvSpPr txBox="1"/>
          <p:nvPr/>
        </p:nvSpPr>
        <p:spPr>
          <a:xfrm>
            <a:off x="7312488" y="1816999"/>
            <a:ext cx="34881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en-US" spc="30"/>
              <a:t>2025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D07803D-EE83-70BB-A5AB-1534CDCC22E1}"/>
              </a:ext>
            </a:extLst>
          </p:cNvPr>
          <p:cNvGrpSpPr/>
          <p:nvPr/>
        </p:nvGrpSpPr>
        <p:grpSpPr>
          <a:xfrm>
            <a:off x="454024" y="2078063"/>
            <a:ext cx="1062066" cy="184666"/>
            <a:chOff x="6410858" y="1706345"/>
            <a:chExt cx="778098" cy="1846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B99B6F-C912-96F1-C2BB-BBDF1EB7EA9B}"/>
                </a:ext>
              </a:extLst>
            </p:cNvPr>
            <p:cNvSpPr txBox="1"/>
            <p:nvPr/>
          </p:nvSpPr>
          <p:spPr>
            <a:xfrm>
              <a:off x="6637691" y="1706345"/>
              <a:ext cx="55126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Deal Count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74054E-FA17-DA83-5C80-551400608CA7}"/>
                </a:ext>
              </a:extLst>
            </p:cNvPr>
            <p:cNvCxnSpPr>
              <a:cxnSpLocks/>
            </p:cNvCxnSpPr>
            <p:nvPr/>
          </p:nvCxnSpPr>
          <p:spPr>
            <a:xfrm>
              <a:off x="6410858" y="1798678"/>
              <a:ext cx="182880" cy="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8204152-39CC-B9FE-06F9-C73078685282}"/>
              </a:ext>
            </a:extLst>
          </p:cNvPr>
          <p:cNvGrpSpPr/>
          <p:nvPr/>
        </p:nvGrpSpPr>
        <p:grpSpPr>
          <a:xfrm>
            <a:off x="1802772" y="2078063"/>
            <a:ext cx="1192035" cy="184666"/>
            <a:chOff x="6410858" y="1706345"/>
            <a:chExt cx="873316" cy="18466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5104CD-840B-1F9E-3B44-CA3D2554EB43}"/>
                </a:ext>
              </a:extLst>
            </p:cNvPr>
            <p:cNvSpPr txBox="1"/>
            <p:nvPr/>
          </p:nvSpPr>
          <p:spPr>
            <a:xfrm>
              <a:off x="6637689" y="1706345"/>
              <a:ext cx="64648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Extrapolation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E5EC1FA-037B-5846-A6AA-44FF3AFF6A3C}"/>
                </a:ext>
              </a:extLst>
            </p:cNvPr>
            <p:cNvCxnSpPr>
              <a:cxnSpLocks/>
            </p:cNvCxnSpPr>
            <p:nvPr/>
          </p:nvCxnSpPr>
          <p:spPr>
            <a:xfrm>
              <a:off x="6410858" y="1798678"/>
              <a:ext cx="182880" cy="0"/>
            </a:xfrm>
            <a:prstGeom prst="line">
              <a:avLst/>
            </a:prstGeom>
            <a:noFill/>
            <a:ln w="28575" cap="flat">
              <a:solidFill>
                <a:srgbClr val="A5A5A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15663E1-8003-42E4-8939-A460F7636D73}"/>
              </a:ext>
            </a:extLst>
          </p:cNvPr>
          <p:cNvSpPr txBox="1"/>
          <p:nvPr/>
        </p:nvSpPr>
        <p:spPr>
          <a:xfrm>
            <a:off x="3187233" y="6440004"/>
            <a:ext cx="5562739" cy="21954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Notes: 1) Data as of 07/23/2025. 2) Respondents could only choose one stage target.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survey, </a:t>
            </a:r>
            <a:r>
              <a:rPr lang="en-US" sz="700" err="1">
                <a:solidFill>
                  <a:schemeClr val="accent3"/>
                </a:solidFill>
                <a:cs typeface="SVBSans" panose="020B0504030101020102" pitchFamily="34" charset="0"/>
              </a:rPr>
              <a:t>PitchBook</a:t>
            </a: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 Data, Inc. and SVB analysis.</a:t>
            </a:r>
          </a:p>
        </p:txBody>
      </p:sp>
    </p:spTree>
    <p:extLst>
      <p:ext uri="{BB962C8B-B14F-4D97-AF65-F5344CB8AC3E}">
        <p14:creationId xmlns:p14="http://schemas.microsoft.com/office/powerpoint/2010/main" val="1362689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F5FF616-F700-ECE9-89B5-79EE15D64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190">
            <a:extLst>
              <a:ext uri="{FF2B5EF4-FFF2-40B4-BE49-F238E27FC236}">
                <a16:creationId xmlns:a16="http://schemas.microsoft.com/office/drawing/2014/main" id="{C6B96370-118C-4E11-F40A-9C6C238A82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116995"/>
              </p:ext>
            </p:extLst>
          </p:nvPr>
        </p:nvGraphicFramePr>
        <p:xfrm>
          <a:off x="430600" y="2437720"/>
          <a:ext cx="10769276" cy="284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0FC884A-4B37-C540-3AC1-788F6107F2D4}"/>
              </a:ext>
            </a:extLst>
          </p:cNvPr>
          <p:cNvSpPr txBox="1"/>
          <p:nvPr/>
        </p:nvSpPr>
        <p:spPr>
          <a:xfrm>
            <a:off x="1343010" y="5096972"/>
            <a:ext cx="1429616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Strategic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7DCEEA-E05D-612F-928E-4F141018A3CD}"/>
              </a:ext>
            </a:extLst>
          </p:cNvPr>
          <p:cNvSpPr txBox="1"/>
          <p:nvPr/>
        </p:nvSpPr>
        <p:spPr>
          <a:xfrm>
            <a:off x="5098767" y="5096972"/>
            <a:ext cx="1429616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Hybrid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062452-367F-7A16-56C3-80F9893A0E33}"/>
              </a:ext>
            </a:extLst>
          </p:cNvPr>
          <p:cNvSpPr txBox="1"/>
          <p:nvPr/>
        </p:nvSpPr>
        <p:spPr>
          <a:xfrm>
            <a:off x="8953800" y="5096972"/>
            <a:ext cx="1429616" cy="1846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Financial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F8428BD-5C53-8F5A-B4B6-3D646807C272}"/>
              </a:ext>
            </a:extLst>
          </p:cNvPr>
          <p:cNvSpPr/>
          <p:nvPr/>
        </p:nvSpPr>
        <p:spPr>
          <a:xfrm>
            <a:off x="7402857" y="2387261"/>
            <a:ext cx="588793" cy="5887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/>
              <a:t>24%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8072E60-7EBB-A58D-0E4C-E8D70F004202}"/>
              </a:ext>
            </a:extLst>
          </p:cNvPr>
          <p:cNvSpPr/>
          <p:nvPr/>
        </p:nvSpPr>
        <p:spPr>
          <a:xfrm>
            <a:off x="11230881" y="2638613"/>
            <a:ext cx="525690" cy="52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/>
              <a:t>22%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8080E23-4AA9-CDBE-C365-30CEAC318A8F}"/>
              </a:ext>
            </a:extLst>
          </p:cNvPr>
          <p:cNvSpPr/>
          <p:nvPr/>
        </p:nvSpPr>
        <p:spPr>
          <a:xfrm>
            <a:off x="3641010" y="3330074"/>
            <a:ext cx="399794" cy="39979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200" b="1"/>
              <a:t>15%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14FF62-D329-D980-16BF-F42990E0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8299D-597F-5CA7-FF97-29CF43F90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73D66D2-4D17-90AD-BD7F-1C7A6F04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 Where You’re Coming From…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539156E-999F-A8CC-40E7-D4CFB2FB3E11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8833044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Financial Funds Have the Most Autonomy, But There Is Less Than There Used to Be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Percentage of Funds That Require Executive IC Approval to Make an Investment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E6AE50-2AA0-F09A-BD18-84A7EF09E150}"/>
              </a:ext>
            </a:extLst>
          </p:cNvPr>
          <p:cNvGrpSpPr/>
          <p:nvPr/>
        </p:nvGrpSpPr>
        <p:grpSpPr>
          <a:xfrm>
            <a:off x="460181" y="1816999"/>
            <a:ext cx="1631528" cy="184666"/>
            <a:chOff x="460181" y="1816999"/>
            <a:chExt cx="1631528" cy="1846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0AFA68-9441-51C5-8EEC-8346B83087F8}"/>
                </a:ext>
              </a:extLst>
            </p:cNvPr>
            <p:cNvSpPr/>
            <p:nvPr/>
          </p:nvSpPr>
          <p:spPr>
            <a:xfrm>
              <a:off x="460181" y="1845893"/>
              <a:ext cx="253757" cy="126879"/>
            </a:xfrm>
            <a:prstGeom prst="rect">
              <a:avLst/>
            </a:prstGeom>
            <a:solidFill>
              <a:srgbClr val="BEC6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3C1F57-A760-CDFB-0A84-4578D0CE0987}"/>
                </a:ext>
              </a:extLst>
            </p:cNvPr>
            <p:cNvSpPr txBox="1"/>
            <p:nvPr/>
          </p:nvSpPr>
          <p:spPr>
            <a:xfrm>
              <a:off x="771476" y="1816999"/>
              <a:ext cx="132023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Require IC Approval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DF82E660-FBDD-0F68-3A98-6E411E70A3DB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74ED91-ABC2-C149-46DB-99C973128A2B}"/>
              </a:ext>
            </a:extLst>
          </p:cNvPr>
          <p:cNvGrpSpPr/>
          <p:nvPr/>
        </p:nvGrpSpPr>
        <p:grpSpPr>
          <a:xfrm>
            <a:off x="2451145" y="1816999"/>
            <a:ext cx="3925935" cy="184666"/>
            <a:chOff x="564957" y="1816999"/>
            <a:chExt cx="3925935" cy="18466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3C5DF3D-F44C-E25F-D9A9-5F40EF2D0C1F}"/>
                </a:ext>
              </a:extLst>
            </p:cNvPr>
            <p:cNvSpPr/>
            <p:nvPr/>
          </p:nvSpPr>
          <p:spPr>
            <a:xfrm>
              <a:off x="564957" y="1845893"/>
              <a:ext cx="127750" cy="126879"/>
            </a:xfrm>
            <a:prstGeom prst="ellipse">
              <a:avLst/>
            </a:prstGeom>
            <a:solidFill>
              <a:srgbClr val="BEC6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980A02-A3DB-9896-5358-E7818B024D59}"/>
                </a:ext>
              </a:extLst>
            </p:cNvPr>
            <p:cNvSpPr txBox="1"/>
            <p:nvPr/>
          </p:nvSpPr>
          <p:spPr>
            <a:xfrm>
              <a:off x="771476" y="1816999"/>
              <a:ext cx="371941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Share That Can Skip Approval Below an Investment Size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821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0E10C0D-4135-19F8-C73F-14A81CED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18E8632-4152-D6CC-D594-01AB4572FE18}"/>
              </a:ext>
            </a:extLst>
          </p:cNvPr>
          <p:cNvGrpSpPr/>
          <p:nvPr/>
        </p:nvGrpSpPr>
        <p:grpSpPr>
          <a:xfrm>
            <a:off x="425471" y="2225333"/>
            <a:ext cx="11306154" cy="3500271"/>
            <a:chOff x="12541271" y="3164300"/>
            <a:chExt cx="7009998" cy="24712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A9FE48-DB63-0943-C4AA-5A62EED74746}"/>
                </a:ext>
              </a:extLst>
            </p:cNvPr>
            <p:cNvSpPr txBox="1"/>
            <p:nvPr/>
          </p:nvSpPr>
          <p:spPr>
            <a:xfrm>
              <a:off x="18192369" y="3300471"/>
              <a:ext cx="1358900" cy="1278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 spc="30"/>
                <a:t>Black Box or Unpredictable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41C8206-04EC-2549-C92D-D2834389EC74}"/>
                </a:ext>
              </a:extLst>
            </p:cNvPr>
            <p:cNvSpPr txBox="1"/>
            <p:nvPr/>
          </p:nvSpPr>
          <p:spPr>
            <a:xfrm>
              <a:off x="18192369" y="4304761"/>
              <a:ext cx="1225374" cy="255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 spc="30">
                  <a:solidFill>
                    <a:schemeClr val="bg1">
                      <a:lumMod val="65000"/>
                    </a:schemeClr>
                  </a:solidFill>
                </a:rPr>
                <a:t>Healthy Debate and Must Convince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B52C11-0838-E55C-9672-60DEA3A6325D}"/>
                </a:ext>
              </a:extLst>
            </p:cNvPr>
            <p:cNvSpPr txBox="1"/>
            <p:nvPr/>
          </p:nvSpPr>
          <p:spPr>
            <a:xfrm>
              <a:off x="18192369" y="3423526"/>
              <a:ext cx="1006299" cy="1278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b="1" spc="30">
                  <a:solidFill>
                    <a:schemeClr val="bg1">
                      <a:lumMod val="50000"/>
                    </a:schemeClr>
                  </a:solidFill>
                </a:rPr>
                <a:t>Rubber Stamp</a:t>
              </a:r>
            </a:p>
          </p:txBody>
        </p:sp>
        <p:graphicFrame>
          <p:nvGraphicFramePr>
            <p:cNvPr id="18" name="Content Placeholder 191">
              <a:extLst>
                <a:ext uri="{FF2B5EF4-FFF2-40B4-BE49-F238E27FC236}">
                  <a16:creationId xmlns:a16="http://schemas.microsoft.com/office/drawing/2014/main" id="{EA43AD27-8B5C-1157-D3FC-23ED46C83D9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9384737"/>
                </p:ext>
              </p:extLst>
            </p:nvPr>
          </p:nvGraphicFramePr>
          <p:xfrm>
            <a:off x="12541271" y="3164300"/>
            <a:ext cx="5630862" cy="2336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4E0FECA-93D3-B218-3768-47E618FB5F71}"/>
                </a:ext>
              </a:extLst>
            </p:cNvPr>
            <p:cNvSpPr txBox="1"/>
            <p:nvPr/>
          </p:nvSpPr>
          <p:spPr>
            <a:xfrm>
              <a:off x="13017130" y="5495748"/>
              <a:ext cx="1464207" cy="130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3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Maturity Level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D1CEFB8-3769-4B61-4E19-8A997C349F3C}"/>
                </a:ext>
              </a:extLst>
            </p:cNvPr>
            <p:cNvSpPr txBox="1"/>
            <p:nvPr/>
          </p:nvSpPr>
          <p:spPr>
            <a:xfrm>
              <a:off x="15291770" y="5505125"/>
              <a:ext cx="1757049" cy="1303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3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CVC Primary Goal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CBAAD9-50AA-972B-E540-C2614D0BA7D2}"/>
                </a:ext>
              </a:extLst>
            </p:cNvPr>
            <p:cNvGrpSpPr/>
            <p:nvPr/>
          </p:nvGrpSpPr>
          <p:grpSpPr>
            <a:xfrm>
              <a:off x="12591208" y="5245106"/>
              <a:ext cx="4778104" cy="319494"/>
              <a:chOff x="4419600" y="2527300"/>
              <a:chExt cx="2927350" cy="51435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6712180-9AAB-A766-EDF8-F3217F414EBA}"/>
                  </a:ext>
                </a:extLst>
              </p:cNvPr>
              <p:cNvCxnSpPr/>
              <p:nvPr/>
            </p:nvCxnSpPr>
            <p:spPr>
              <a:xfrm>
                <a:off x="5862733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5BCC1D2-BD08-FDDE-77DA-B6F142E8DF5A}"/>
                  </a:ext>
                </a:extLst>
              </p:cNvPr>
              <p:cNvCxnSpPr/>
              <p:nvPr/>
            </p:nvCxnSpPr>
            <p:spPr>
              <a:xfrm>
                <a:off x="7346950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E9296E9-AFAB-950B-C873-E75FA4FFCDA2}"/>
                  </a:ext>
                </a:extLst>
              </p:cNvPr>
              <p:cNvCxnSpPr/>
              <p:nvPr/>
            </p:nvCxnSpPr>
            <p:spPr>
              <a:xfrm>
                <a:off x="4419600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BFE0BA-90C7-185E-2C59-0AF5CEAFF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945DBA-AA11-41D6-65FD-334C3088D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7163DF-0ED1-26C3-895B-065334FE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 Where You’re Coming From…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639A195-B643-EDFA-1A73-C0E989A4E41B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8833044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The Best (Bellwether) Funds Have a “Healthy Debate” with Their IC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How CVCs Describe the Process When They Make It to IC</a:t>
            </a:r>
            <a:endParaRPr kumimoji="0" lang="en-US" sz="1800" b="0" i="0" u="none" strike="noStrike" kern="1200" cap="none" spc="30" normalizeH="0" baseline="0" noProof="0">
              <a:ln>
                <a:noFill/>
              </a:ln>
              <a:solidFill>
                <a:srgbClr val="0B3047"/>
              </a:solidFill>
              <a:effectLst/>
              <a:uLnTx/>
              <a:uFillTx/>
              <a:latin typeface="SVB Neue Montreal Book" panose="020B040303040302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B833A44-B860-159B-E65C-4DE43DD7F383}"/>
              </a:ext>
            </a:extLst>
          </p:cNvPr>
          <p:cNvGrpSpPr/>
          <p:nvPr/>
        </p:nvGrpSpPr>
        <p:grpSpPr>
          <a:xfrm>
            <a:off x="460181" y="1816999"/>
            <a:ext cx="1631528" cy="184666"/>
            <a:chOff x="460181" y="1816999"/>
            <a:chExt cx="1631528" cy="1846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C49B07-A6D9-BD99-5E13-6BC953628DA6}"/>
                </a:ext>
              </a:extLst>
            </p:cNvPr>
            <p:cNvSpPr/>
            <p:nvPr/>
          </p:nvSpPr>
          <p:spPr>
            <a:xfrm>
              <a:off x="460181" y="1845893"/>
              <a:ext cx="253757" cy="126879"/>
            </a:xfrm>
            <a:prstGeom prst="rect">
              <a:avLst/>
            </a:prstGeom>
            <a:solidFill>
              <a:srgbClr val="BEC6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711C3D-BA72-730B-83C3-CAA56D85B050}"/>
                </a:ext>
              </a:extLst>
            </p:cNvPr>
            <p:cNvSpPr txBox="1"/>
            <p:nvPr/>
          </p:nvSpPr>
          <p:spPr>
            <a:xfrm>
              <a:off x="771476" y="1816999"/>
              <a:ext cx="132023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Require IC Approval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CAA7F7BA-498E-492C-90E6-5ECCB832184D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6289B1-EE95-1439-E17E-E49CCB4BB75E}"/>
              </a:ext>
            </a:extLst>
          </p:cNvPr>
          <p:cNvGrpSpPr/>
          <p:nvPr/>
        </p:nvGrpSpPr>
        <p:grpSpPr>
          <a:xfrm>
            <a:off x="2451145" y="1816999"/>
            <a:ext cx="3925935" cy="184666"/>
            <a:chOff x="564957" y="1816999"/>
            <a:chExt cx="3925935" cy="18466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C9111C3-8473-AC89-DEF8-9BD6201C13DE}"/>
                </a:ext>
              </a:extLst>
            </p:cNvPr>
            <p:cNvSpPr/>
            <p:nvPr/>
          </p:nvSpPr>
          <p:spPr>
            <a:xfrm>
              <a:off x="564957" y="1845893"/>
              <a:ext cx="127750" cy="126879"/>
            </a:xfrm>
            <a:prstGeom prst="ellipse">
              <a:avLst/>
            </a:prstGeom>
            <a:solidFill>
              <a:srgbClr val="BEC6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E48275-5728-9F00-7601-63B2B75C3698}"/>
                </a:ext>
              </a:extLst>
            </p:cNvPr>
            <p:cNvSpPr txBox="1"/>
            <p:nvPr/>
          </p:nvSpPr>
          <p:spPr>
            <a:xfrm>
              <a:off x="771476" y="1816999"/>
              <a:ext cx="371941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Share That Can Skip Approval Below an Investment Size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916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1A28795-19A9-3F22-A0CC-344F914F0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9805D8-EEED-FC3F-E165-7728F6007B56}"/>
              </a:ext>
            </a:extLst>
          </p:cNvPr>
          <p:cNvGrpSpPr/>
          <p:nvPr/>
        </p:nvGrpSpPr>
        <p:grpSpPr>
          <a:xfrm>
            <a:off x="232229" y="1997452"/>
            <a:ext cx="5306203" cy="3300262"/>
            <a:chOff x="12058891" y="3299582"/>
            <a:chExt cx="3811587" cy="2370666"/>
          </a:xfrm>
        </p:grpSpPr>
        <p:graphicFrame>
          <p:nvGraphicFramePr>
            <p:cNvPr id="154" name="Chart 153">
              <a:extLst>
                <a:ext uri="{FF2B5EF4-FFF2-40B4-BE49-F238E27FC236}">
                  <a16:creationId xmlns:a16="http://schemas.microsoft.com/office/drawing/2014/main" id="{52FF442F-2883-CE2B-E47F-0EB6EAB8F72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47784149"/>
                </p:ext>
              </p:extLst>
            </p:nvPr>
          </p:nvGraphicFramePr>
          <p:xfrm>
            <a:off x="12631978" y="3299582"/>
            <a:ext cx="3238500" cy="23706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EA4E2DCC-BAB9-B935-0708-539907FDAEDA}"/>
                </a:ext>
              </a:extLst>
            </p:cNvPr>
            <p:cNvSpPr txBox="1"/>
            <p:nvPr/>
          </p:nvSpPr>
          <p:spPr>
            <a:xfrm>
              <a:off x="12058891" y="4385855"/>
              <a:ext cx="711200" cy="2653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spc="30">
                  <a:solidFill>
                    <a:schemeClr val="bg2"/>
                  </a:solidFill>
                </a:rPr>
                <a:t>Balance Sheet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FC66F3AE-0D4E-79F4-CAD8-0FA61403746B}"/>
                </a:ext>
              </a:extLst>
            </p:cNvPr>
            <p:cNvSpPr txBox="1"/>
            <p:nvPr/>
          </p:nvSpPr>
          <p:spPr>
            <a:xfrm>
              <a:off x="12254471" y="3458755"/>
              <a:ext cx="515620" cy="1326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spc="30">
                  <a:solidFill>
                    <a:schemeClr val="bg2"/>
                  </a:solidFill>
                </a:rPr>
                <a:t>Single LP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573C2D7-F53A-E67D-B2C6-BBA6E51E46A7}"/>
                </a:ext>
              </a:extLst>
            </p:cNvPr>
            <p:cNvSpPr txBox="1"/>
            <p:nvPr/>
          </p:nvSpPr>
          <p:spPr>
            <a:xfrm>
              <a:off x="12254471" y="3692435"/>
              <a:ext cx="515620" cy="1326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00" spc="30">
                  <a:solidFill>
                    <a:schemeClr val="bg2"/>
                  </a:solidFill>
                </a:rPr>
                <a:t>Multi-LP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B5D2DA-D37D-DE83-8963-B56C9B53A0E0}"/>
              </a:ext>
            </a:extLst>
          </p:cNvPr>
          <p:cNvGrpSpPr/>
          <p:nvPr/>
        </p:nvGrpSpPr>
        <p:grpSpPr>
          <a:xfrm>
            <a:off x="5777995" y="2173872"/>
            <a:ext cx="5197385" cy="2833359"/>
            <a:chOff x="16042562" y="3426309"/>
            <a:chExt cx="3733420" cy="2035277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EFA2518C-4B5B-40D6-4336-ACDE04FEEB2F}"/>
                </a:ext>
              </a:extLst>
            </p:cNvPr>
            <p:cNvGrpSpPr/>
            <p:nvPr/>
          </p:nvGrpSpPr>
          <p:grpSpPr>
            <a:xfrm>
              <a:off x="16042562" y="3590757"/>
              <a:ext cx="1609110" cy="1767544"/>
              <a:chOff x="8709463" y="4076996"/>
              <a:chExt cx="1234636" cy="1767544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AA69BA76-7B91-62ED-9875-CC5B8288FBF4}"/>
                  </a:ext>
                </a:extLst>
              </p:cNvPr>
              <p:cNvSpPr/>
              <p:nvPr/>
            </p:nvSpPr>
            <p:spPr>
              <a:xfrm>
                <a:off x="8709463" y="4076996"/>
                <a:ext cx="1234636" cy="17675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70255F86-7978-B627-4CC6-1C36118BE7CB}"/>
                  </a:ext>
                </a:extLst>
              </p:cNvPr>
              <p:cNvSpPr txBox="1"/>
              <p:nvPr/>
            </p:nvSpPr>
            <p:spPr>
              <a:xfrm>
                <a:off x="8875002" y="4175045"/>
                <a:ext cx="1015643" cy="13265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/>
                <a:r>
                  <a:rPr lang="en-US" sz="1200" spc="0"/>
                  <a:t>Compensation for the Team</a:t>
                </a:r>
              </a:p>
            </p:txBody>
          </p:sp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1BF36BF3-7459-3C91-85A3-7E44FFD0F7EF}"/>
                  </a:ext>
                </a:extLst>
              </p:cNvPr>
              <p:cNvSpPr txBox="1"/>
              <p:nvPr/>
            </p:nvSpPr>
            <p:spPr>
              <a:xfrm>
                <a:off x="9024551" y="4545604"/>
                <a:ext cx="894956" cy="26530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/>
                <a:r>
                  <a:rPr lang="en-US" sz="1200" spc="0"/>
                  <a:t>Independence From the </a:t>
                </a:r>
              </a:p>
              <a:p>
                <a:pPr algn="r"/>
                <a:r>
                  <a:rPr lang="en-US" sz="1200" spc="0"/>
                  <a:t>Corporate Mothership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9231B5E7-9513-B698-75D1-43CB9F9EC0D4}"/>
                  </a:ext>
                </a:extLst>
              </p:cNvPr>
              <p:cNvSpPr txBox="1"/>
              <p:nvPr/>
            </p:nvSpPr>
            <p:spPr>
              <a:xfrm>
                <a:off x="9256414" y="5004114"/>
                <a:ext cx="663089" cy="26530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/>
                <a:r>
                  <a:rPr lang="en-US" sz="1200" spc="0"/>
                  <a:t>Broadening the</a:t>
                </a:r>
              </a:p>
              <a:p>
                <a:pPr algn="r"/>
                <a:r>
                  <a:rPr lang="en-US" sz="1200" spc="0"/>
                  <a:t>Investment Scope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2F028B6D-50C7-A2C6-F2CC-D8567919DE73}"/>
                  </a:ext>
                </a:extLst>
              </p:cNvPr>
              <p:cNvSpPr txBox="1"/>
              <p:nvPr/>
            </p:nvSpPr>
            <p:spPr>
              <a:xfrm>
                <a:off x="9113322" y="5453098"/>
                <a:ext cx="806182" cy="26530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/>
                <a:r>
                  <a:rPr lang="en-US" sz="1200" spc="0"/>
                  <a:t>Conflict With the</a:t>
                </a:r>
              </a:p>
              <a:p>
                <a:pPr algn="r"/>
                <a:r>
                  <a:rPr lang="en-US" sz="1200" spc="0"/>
                  <a:t>Corporate Mothership</a:t>
                </a:r>
              </a:p>
            </p:txBody>
          </p:sp>
        </p:grpSp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B0CBFD72-449A-2B0B-F6CF-70BC280D7FA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7558765"/>
                </p:ext>
              </p:extLst>
            </p:nvPr>
          </p:nvGraphicFramePr>
          <p:xfrm>
            <a:off x="17574244" y="3426309"/>
            <a:ext cx="2201738" cy="20352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8971493-55C8-61EB-C2BA-8D540054E068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890510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Financial CVCs Are Off Balance Sheet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Source of Venture Funds by CVC Mandate</a:t>
            </a:r>
            <a:r>
              <a:rPr kumimoji="0" lang="en-US" sz="1400" b="0" i="0" u="none" strike="noStrike" kern="1200" cap="none" spc="30" normalizeH="0" baseline="3000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C5749DC-54F1-26A6-5A04-44ABBF2B2E92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Why CVCs Want to Move Off Balance Sheet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Percentage of Responses Citing Each Reason for Moving Off Balance Sheet</a:t>
            </a:r>
            <a:r>
              <a:rPr kumimoji="0" lang="en-US" sz="1400" b="0" i="0" u="none" strike="noStrike" kern="1200" cap="none" spc="30" normalizeH="0" baseline="3000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1BBE2E-EB28-EFE0-0194-BB1D2299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117CE8-05E9-2662-6602-72A84234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C1675D-755C-24B7-B0A0-14BF99F6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CVCs Trip Along the Way to Off Balance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896B67-CB8D-5643-C993-22955BAB3653}"/>
              </a:ext>
            </a:extLst>
          </p:cNvPr>
          <p:cNvSpPr txBox="1"/>
          <p:nvPr/>
        </p:nvSpPr>
        <p:spPr>
          <a:xfrm>
            <a:off x="3187233" y="6343054"/>
            <a:ext cx="5562739" cy="31649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Notes: 1) Other category not shown that represents less than1% of total responses. For this reason and as a result of rounding, totals may not equal 100%. 2) Respondents could select multiple reasons.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</p:spTree>
    <p:extLst>
      <p:ext uri="{BB962C8B-B14F-4D97-AF65-F5344CB8AC3E}">
        <p14:creationId xmlns:p14="http://schemas.microsoft.com/office/powerpoint/2010/main" val="39791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60B7CC-792B-C0AA-86B4-A478C94E8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247886-990D-9B3A-17B3-638136D5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A62CE3-D707-F9BC-3EF5-EFE2BEB2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23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AB7C2C-832E-2F16-8CB8-DDABBA4A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 Calm and Follow-On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2B6870C-8EDF-6B63-4ED2-C1B7BE1F30F1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Financial Funds Reserve for Follow-Ons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Percentage of CVCs That Reserve Capital for Follow-On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A0DC6FC-48C7-6FDD-84F4-2A58002015C1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Execs Who Know VC Norms Follow-On 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Follow-On Strategy If Sponsor Understands VC Norms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56676C-F6A1-318E-3E07-A8EECE6FB59F}"/>
              </a:ext>
            </a:extLst>
          </p:cNvPr>
          <p:cNvGrpSpPr/>
          <p:nvPr/>
        </p:nvGrpSpPr>
        <p:grpSpPr>
          <a:xfrm>
            <a:off x="463846" y="1816999"/>
            <a:ext cx="505259" cy="184666"/>
            <a:chOff x="463846" y="1816999"/>
            <a:chExt cx="505259" cy="1846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1FF1B5C-C3E0-D704-EDA7-1EDCE106B11B}"/>
                </a:ext>
              </a:extLst>
            </p:cNvPr>
            <p:cNvSpPr/>
            <p:nvPr/>
          </p:nvSpPr>
          <p:spPr>
            <a:xfrm>
              <a:off x="463846" y="1845893"/>
              <a:ext cx="253757" cy="126879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Bierstad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7BF3E0A-B417-E7F5-C600-FEA19B75F1CB}"/>
                </a:ext>
              </a:extLst>
            </p:cNvPr>
            <p:cNvSpPr txBox="1"/>
            <p:nvPr/>
          </p:nvSpPr>
          <p:spPr>
            <a:xfrm>
              <a:off x="775141" y="1816999"/>
              <a:ext cx="19396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No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9C4BAF8-5D96-4CC0-DC63-D5927933427D}"/>
              </a:ext>
            </a:extLst>
          </p:cNvPr>
          <p:cNvSpPr/>
          <p:nvPr/>
        </p:nvSpPr>
        <p:spPr>
          <a:xfrm>
            <a:off x="6094413" y="1845893"/>
            <a:ext cx="253757" cy="126879"/>
          </a:xfrm>
          <a:prstGeom prst="rect">
            <a:avLst/>
          </a:prstGeom>
          <a:solidFill>
            <a:srgbClr val="D84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469F43-400B-BE74-9233-1215B936D24A}"/>
              </a:ext>
            </a:extLst>
          </p:cNvPr>
          <p:cNvSpPr txBox="1"/>
          <p:nvPr/>
        </p:nvSpPr>
        <p:spPr>
          <a:xfrm>
            <a:off x="6405708" y="1816999"/>
            <a:ext cx="27404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Sponsor Does Not Understand VC Norms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64584B4-28DC-CFFC-0BFF-E4A77AB73B3C}"/>
              </a:ext>
            </a:extLst>
          </p:cNvPr>
          <p:cNvSpPr/>
          <p:nvPr/>
        </p:nvSpPr>
        <p:spPr>
          <a:xfrm>
            <a:off x="6094413" y="2110991"/>
            <a:ext cx="253757" cy="126879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887C31F-78BD-0E27-DD8D-CB7D55E2E783}"/>
              </a:ext>
            </a:extLst>
          </p:cNvPr>
          <p:cNvSpPr txBox="1"/>
          <p:nvPr/>
        </p:nvSpPr>
        <p:spPr>
          <a:xfrm>
            <a:off x="6405708" y="2082097"/>
            <a:ext cx="21593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Sponsor Understands VC Norms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CDB873E-ECC1-B04F-5552-C493298160B2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aphicFrame>
        <p:nvGraphicFramePr>
          <p:cNvPr id="11" name="Content Placeholder 155">
            <a:extLst>
              <a:ext uri="{FF2B5EF4-FFF2-40B4-BE49-F238E27FC236}">
                <a16:creationId xmlns:a16="http://schemas.microsoft.com/office/drawing/2014/main" id="{D2643A0A-2FFE-7D98-8F7C-DD2C92FE7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51390"/>
              </p:ext>
            </p:extLst>
          </p:nvPr>
        </p:nvGraphicFramePr>
        <p:xfrm>
          <a:off x="421023" y="2428875"/>
          <a:ext cx="4632649" cy="318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0DB6634-46E3-CD67-B953-F705A2110E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277321"/>
              </p:ext>
            </p:extLst>
          </p:nvPr>
        </p:nvGraphicFramePr>
        <p:xfrm>
          <a:off x="5961900" y="2337093"/>
          <a:ext cx="4559797" cy="320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144D0DEB-4B93-41AF-CAF3-933D128E41FE}"/>
              </a:ext>
            </a:extLst>
          </p:cNvPr>
          <p:cNvGrpSpPr/>
          <p:nvPr/>
        </p:nvGrpSpPr>
        <p:grpSpPr>
          <a:xfrm>
            <a:off x="1180042" y="1816999"/>
            <a:ext cx="799121" cy="184666"/>
            <a:chOff x="463846" y="1816999"/>
            <a:chExt cx="799121" cy="18466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B84FF1-9883-7404-7EDD-D350F00245B8}"/>
                </a:ext>
              </a:extLst>
            </p:cNvPr>
            <p:cNvSpPr/>
            <p:nvPr/>
          </p:nvSpPr>
          <p:spPr>
            <a:xfrm>
              <a:off x="463846" y="1845893"/>
              <a:ext cx="253757" cy="12687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Bierstadt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E462875-FF93-1C56-DA4C-39FCE4D0C448}"/>
                </a:ext>
              </a:extLst>
            </p:cNvPr>
            <p:cNvSpPr txBox="1"/>
            <p:nvPr/>
          </p:nvSpPr>
          <p:spPr>
            <a:xfrm>
              <a:off x="775141" y="1816999"/>
              <a:ext cx="48782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Ad Hoc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D9DD98-C427-EE69-6E98-97FD43618B0A}"/>
              </a:ext>
            </a:extLst>
          </p:cNvPr>
          <p:cNvGrpSpPr/>
          <p:nvPr/>
        </p:nvGrpSpPr>
        <p:grpSpPr>
          <a:xfrm>
            <a:off x="2190101" y="1816999"/>
            <a:ext cx="540781" cy="184666"/>
            <a:chOff x="463846" y="1816999"/>
            <a:chExt cx="540781" cy="18466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C17FA3E-6CCA-4AC4-08CA-38DF25179CD0}"/>
                </a:ext>
              </a:extLst>
            </p:cNvPr>
            <p:cNvSpPr/>
            <p:nvPr/>
          </p:nvSpPr>
          <p:spPr>
            <a:xfrm>
              <a:off x="463846" y="1845893"/>
              <a:ext cx="253757" cy="12687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Bierstad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7AB35D9-928C-2B03-5838-61D821CB4B86}"/>
                </a:ext>
              </a:extLst>
            </p:cNvPr>
            <p:cNvSpPr txBox="1"/>
            <p:nvPr/>
          </p:nvSpPr>
          <p:spPr>
            <a:xfrm>
              <a:off x="775141" y="1816999"/>
              <a:ext cx="22948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Yes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65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8B5B739-F40B-9064-7112-00C67A5BB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192">
            <a:extLst>
              <a:ext uri="{FF2B5EF4-FFF2-40B4-BE49-F238E27FC236}">
                <a16:creationId xmlns:a16="http://schemas.microsoft.com/office/drawing/2014/main" id="{E12C3357-7050-1C2A-2B1B-146FC50CC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794319"/>
              </p:ext>
            </p:extLst>
          </p:nvPr>
        </p:nvGraphicFramePr>
        <p:xfrm>
          <a:off x="6029325" y="2450808"/>
          <a:ext cx="5285092" cy="3121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060580F-5B1A-38D7-391E-DFE78547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5386EB-86DD-AC14-5A0C-396577C92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24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B1B27F1-C175-DE62-4B18-3E646A972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Stay Calm and Follow-On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330FA2-8DE4-C171-E625-7F42428CD87B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Strategic Funds Find It Harder to Follow-On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CVCs by Change in Difficulty to Do Follow-On Investments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A6D3069-8092-659D-97E7-60864632471C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Larger Funds Better Suited to Follow-On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Fund Size Distribution by Strategy in 2025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21A2CD2-E0D9-4039-2970-5260BD0F86CB}"/>
              </a:ext>
            </a:extLst>
          </p:cNvPr>
          <p:cNvGrpSpPr/>
          <p:nvPr/>
        </p:nvGrpSpPr>
        <p:grpSpPr>
          <a:xfrm>
            <a:off x="463846" y="1816999"/>
            <a:ext cx="723652" cy="184666"/>
            <a:chOff x="463846" y="1816999"/>
            <a:chExt cx="723652" cy="18466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47E5C18-A760-0285-6BDE-EEA27CA238EF}"/>
                </a:ext>
              </a:extLst>
            </p:cNvPr>
            <p:cNvSpPr/>
            <p:nvPr/>
          </p:nvSpPr>
          <p:spPr>
            <a:xfrm>
              <a:off x="463846" y="1845893"/>
              <a:ext cx="253757" cy="126879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Bierstad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96D238-B81B-F0EB-DFDD-B1B3F8B886E3}"/>
                </a:ext>
              </a:extLst>
            </p:cNvPr>
            <p:cNvSpPr txBox="1"/>
            <p:nvPr/>
          </p:nvSpPr>
          <p:spPr>
            <a:xfrm>
              <a:off x="775141" y="1816999"/>
              <a:ext cx="41235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Easier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3FC7E77-3B48-7FE3-4F53-DD879F66F359}"/>
              </a:ext>
            </a:extLst>
          </p:cNvPr>
          <p:cNvSpPr/>
          <p:nvPr/>
        </p:nvSpPr>
        <p:spPr>
          <a:xfrm>
            <a:off x="6094413" y="1845893"/>
            <a:ext cx="253757" cy="126879"/>
          </a:xfrm>
          <a:prstGeom prst="rect">
            <a:avLst/>
          </a:prstGeom>
          <a:solidFill>
            <a:srgbClr val="7D9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83EE13-0D5F-9543-81F6-8B919F855445}"/>
              </a:ext>
            </a:extLst>
          </p:cNvPr>
          <p:cNvSpPr txBox="1"/>
          <p:nvPr/>
        </p:nvSpPr>
        <p:spPr>
          <a:xfrm>
            <a:off x="6405708" y="1816999"/>
            <a:ext cx="14932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Middle 50% Fund Size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261F1D-0A39-6466-7011-433967886AA6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E684E8-5684-2259-ACE9-64E4C3E462B4}"/>
              </a:ext>
            </a:extLst>
          </p:cNvPr>
          <p:cNvGrpSpPr/>
          <p:nvPr/>
        </p:nvGrpSpPr>
        <p:grpSpPr>
          <a:xfrm>
            <a:off x="1427735" y="1816999"/>
            <a:ext cx="693579" cy="184666"/>
            <a:chOff x="463846" y="1816999"/>
            <a:chExt cx="693579" cy="18466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79811A7-6F00-3051-07F4-13309A996FFD}"/>
                </a:ext>
              </a:extLst>
            </p:cNvPr>
            <p:cNvSpPr/>
            <p:nvPr/>
          </p:nvSpPr>
          <p:spPr>
            <a:xfrm>
              <a:off x="463846" y="1845893"/>
              <a:ext cx="253757" cy="12687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Bierstadt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2126467-B55B-B18B-CEA8-1AE8952C6D98}"/>
                </a:ext>
              </a:extLst>
            </p:cNvPr>
            <p:cNvSpPr txBox="1"/>
            <p:nvPr/>
          </p:nvSpPr>
          <p:spPr>
            <a:xfrm>
              <a:off x="775141" y="1816999"/>
              <a:ext cx="38228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Same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DC29BA-4D67-BBE5-06C1-B176641794B0}"/>
              </a:ext>
            </a:extLst>
          </p:cNvPr>
          <p:cNvGrpSpPr/>
          <p:nvPr/>
        </p:nvGrpSpPr>
        <p:grpSpPr>
          <a:xfrm>
            <a:off x="2361551" y="1816999"/>
            <a:ext cx="771036" cy="184666"/>
            <a:chOff x="463846" y="1816999"/>
            <a:chExt cx="771036" cy="18466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4D13557-6FC8-79E2-290C-3AEEA6700A2E}"/>
                </a:ext>
              </a:extLst>
            </p:cNvPr>
            <p:cNvSpPr/>
            <p:nvPr/>
          </p:nvSpPr>
          <p:spPr>
            <a:xfrm>
              <a:off x="463846" y="1845893"/>
              <a:ext cx="253757" cy="126879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Bierstad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95A828-9BED-3E10-541A-63AC975679CA}"/>
                </a:ext>
              </a:extLst>
            </p:cNvPr>
            <p:cNvSpPr txBox="1"/>
            <p:nvPr/>
          </p:nvSpPr>
          <p:spPr>
            <a:xfrm>
              <a:off x="775141" y="1816999"/>
              <a:ext cx="45974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Harder</a:t>
              </a:r>
            </a:p>
          </p:txBody>
        </p:sp>
      </p:grpSp>
      <p:graphicFrame>
        <p:nvGraphicFramePr>
          <p:cNvPr id="20" name="Content Placeholder 158">
            <a:extLst>
              <a:ext uri="{FF2B5EF4-FFF2-40B4-BE49-F238E27FC236}">
                <a16:creationId xmlns:a16="http://schemas.microsoft.com/office/drawing/2014/main" id="{E4CDDA79-E7AE-DD27-5A2F-DD0CFA2AB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298600"/>
              </p:ext>
            </p:extLst>
          </p:nvPr>
        </p:nvGraphicFramePr>
        <p:xfrm>
          <a:off x="457138" y="2457450"/>
          <a:ext cx="4619687" cy="308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FD4B1CD8-7ED9-748D-84DB-0F5C4B5CBCF9}"/>
              </a:ext>
            </a:extLst>
          </p:cNvPr>
          <p:cNvGrpSpPr/>
          <p:nvPr/>
        </p:nvGrpSpPr>
        <p:grpSpPr>
          <a:xfrm>
            <a:off x="8004220" y="1816999"/>
            <a:ext cx="733138" cy="184666"/>
            <a:chOff x="564957" y="1816999"/>
            <a:chExt cx="733138" cy="18466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99A919B-DBBC-0A28-171C-857F8E51FF8F}"/>
                </a:ext>
              </a:extLst>
            </p:cNvPr>
            <p:cNvSpPr/>
            <p:nvPr/>
          </p:nvSpPr>
          <p:spPr>
            <a:xfrm>
              <a:off x="564957" y="1845893"/>
              <a:ext cx="127750" cy="126879"/>
            </a:xfrm>
            <a:prstGeom prst="ellipse">
              <a:avLst/>
            </a:prstGeom>
            <a:solidFill>
              <a:srgbClr val="3C4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1B952A-0FD2-FE57-0E6A-97A69E07FEF4}"/>
                </a:ext>
              </a:extLst>
            </p:cNvPr>
            <p:cNvSpPr txBox="1"/>
            <p:nvPr/>
          </p:nvSpPr>
          <p:spPr>
            <a:xfrm>
              <a:off x="771476" y="1816999"/>
              <a:ext cx="5266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Median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639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953E11A-13B1-75F1-8E51-2D4434054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5">
            <a:extLst>
              <a:ext uri="{FF2B5EF4-FFF2-40B4-BE49-F238E27FC236}">
                <a16:creationId xmlns:a16="http://schemas.microsoft.com/office/drawing/2014/main" id="{4485A3DF-8271-56D7-F030-60E6BBF03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13140"/>
              </p:ext>
            </p:extLst>
          </p:nvPr>
        </p:nvGraphicFramePr>
        <p:xfrm>
          <a:off x="421023" y="2254862"/>
          <a:ext cx="4796363" cy="333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B5CB22E-8488-C705-C684-DEA68CAEA8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557314"/>
              </p:ext>
            </p:extLst>
          </p:nvPr>
        </p:nvGraphicFramePr>
        <p:xfrm>
          <a:off x="5924750" y="1892300"/>
          <a:ext cx="4736540" cy="367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A30ABD-0E4D-6859-0F1D-84B6B72BD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24972-E48E-E124-A626-17A9F86A3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25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7AC66C-B72D-3105-BE46-538EBF14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CVCs Thirsty in Liquidity Desert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0365E55-4408-6FA6-E6C6-C1D869F71C0E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Exits Begin To Recover in 2025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b="0" i="0" u="none" strike="noStrike" kern="1200" cap="none" spc="3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Share of Portfolio Exited in the Last 12 Months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2FE81F1-353A-7ECC-DBFF-C77E59A139EF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It Takes Time To Develop Consistent Exits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Annual Share of Portfolio Exited by CVC Age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5405F8-D08A-3514-405E-514A7FBD7598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21CE67-C2B8-8135-8BE5-A91563B137B0}"/>
              </a:ext>
            </a:extLst>
          </p:cNvPr>
          <p:cNvSpPr/>
          <p:nvPr/>
        </p:nvSpPr>
        <p:spPr>
          <a:xfrm>
            <a:off x="457200" y="1845893"/>
            <a:ext cx="253757" cy="126879"/>
          </a:xfrm>
          <a:prstGeom prst="rect">
            <a:avLst/>
          </a:prstGeom>
          <a:solidFill>
            <a:srgbClr val="2D8A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57A4E9-292C-BD1F-A1CF-750BC66570F4}"/>
              </a:ext>
            </a:extLst>
          </p:cNvPr>
          <p:cNvSpPr txBox="1"/>
          <p:nvPr/>
        </p:nvSpPr>
        <p:spPr>
          <a:xfrm>
            <a:off x="768495" y="1816999"/>
            <a:ext cx="149329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Middle 50% Fund Size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1CB508-3ECD-8438-AB0A-5B15818133C7}"/>
              </a:ext>
            </a:extLst>
          </p:cNvPr>
          <p:cNvGrpSpPr/>
          <p:nvPr/>
        </p:nvGrpSpPr>
        <p:grpSpPr>
          <a:xfrm>
            <a:off x="2367007" y="1816999"/>
            <a:ext cx="733138" cy="184666"/>
            <a:chOff x="564957" y="1816999"/>
            <a:chExt cx="733138" cy="18466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3B978F4-A4F2-7CF2-5711-FECC1ED623D7}"/>
                </a:ext>
              </a:extLst>
            </p:cNvPr>
            <p:cNvSpPr/>
            <p:nvPr/>
          </p:nvSpPr>
          <p:spPr>
            <a:xfrm>
              <a:off x="564957" y="1845893"/>
              <a:ext cx="127750" cy="126879"/>
            </a:xfrm>
            <a:prstGeom prst="ellipse">
              <a:avLst/>
            </a:prstGeom>
            <a:solidFill>
              <a:srgbClr val="3C4F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CD0BFE-E42F-2701-2749-58D509EE1E95}"/>
                </a:ext>
              </a:extLst>
            </p:cNvPr>
            <p:cNvSpPr txBox="1"/>
            <p:nvPr/>
          </p:nvSpPr>
          <p:spPr>
            <a:xfrm>
              <a:off x="771476" y="1816999"/>
              <a:ext cx="5266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Median 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2D7DFF6-2C30-194E-5775-3F8620A03997}"/>
              </a:ext>
            </a:extLst>
          </p:cNvPr>
          <p:cNvSpPr txBox="1"/>
          <p:nvPr/>
        </p:nvSpPr>
        <p:spPr>
          <a:xfrm>
            <a:off x="7539215" y="5570414"/>
            <a:ext cx="150794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spc="30">
                <a:solidFill>
                  <a:schemeClr val="tx1">
                    <a:lumMod val="65000"/>
                    <a:lumOff val="35000"/>
                  </a:schemeClr>
                </a:solidFill>
              </a:rPr>
              <a:t>Age of CVC</a:t>
            </a:r>
          </a:p>
        </p:txBody>
      </p:sp>
    </p:spTree>
    <p:extLst>
      <p:ext uri="{BB962C8B-B14F-4D97-AF65-F5344CB8AC3E}">
        <p14:creationId xmlns:p14="http://schemas.microsoft.com/office/powerpoint/2010/main" val="2071467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FBF8E56-3920-D877-F31A-CA7D6E2BE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907837D5-D6D1-772C-1097-50DAC913F9BD}"/>
              </a:ext>
            </a:extLst>
          </p:cNvPr>
          <p:cNvGrpSpPr/>
          <p:nvPr/>
        </p:nvGrpSpPr>
        <p:grpSpPr>
          <a:xfrm>
            <a:off x="166015" y="1872343"/>
            <a:ext cx="11899382" cy="4412343"/>
            <a:chOff x="10966064" y="1879292"/>
            <a:chExt cx="7454098" cy="244548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80F1E7-5139-FA6D-8781-8D4E90D38EF0}"/>
                </a:ext>
              </a:extLst>
            </p:cNvPr>
            <p:cNvSpPr/>
            <p:nvPr/>
          </p:nvSpPr>
          <p:spPr>
            <a:xfrm>
              <a:off x="14174625" y="2030205"/>
              <a:ext cx="4245537" cy="1704026"/>
            </a:xfrm>
            <a:custGeom>
              <a:avLst/>
              <a:gdLst>
                <a:gd name="connsiteX0" fmla="*/ 0 w 4404360"/>
                <a:gd name="connsiteY0" fmla="*/ 586740 h 1714500"/>
                <a:gd name="connsiteX1" fmla="*/ 906780 w 4404360"/>
                <a:gd name="connsiteY1" fmla="*/ 1714500 h 1714500"/>
                <a:gd name="connsiteX2" fmla="*/ 4404360 w 4404360"/>
                <a:gd name="connsiteY2" fmla="*/ 1714500 h 1714500"/>
                <a:gd name="connsiteX3" fmla="*/ 4404360 w 4404360"/>
                <a:gd name="connsiteY3" fmla="*/ 0 h 1714500"/>
                <a:gd name="connsiteX4" fmla="*/ 906780 w 4404360"/>
                <a:gd name="connsiteY4" fmla="*/ 0 h 1714500"/>
                <a:gd name="connsiteX5" fmla="*/ 0 w 4404360"/>
                <a:gd name="connsiteY5" fmla="*/ 510540 h 1714500"/>
                <a:gd name="connsiteX0" fmla="*/ 0 w 4456748"/>
                <a:gd name="connsiteY0" fmla="*/ 1648778 h 1714500"/>
                <a:gd name="connsiteX1" fmla="*/ 959168 w 4456748"/>
                <a:gd name="connsiteY1" fmla="*/ 1714500 h 1714500"/>
                <a:gd name="connsiteX2" fmla="*/ 4456748 w 4456748"/>
                <a:gd name="connsiteY2" fmla="*/ 1714500 h 1714500"/>
                <a:gd name="connsiteX3" fmla="*/ 4456748 w 4456748"/>
                <a:gd name="connsiteY3" fmla="*/ 0 h 1714500"/>
                <a:gd name="connsiteX4" fmla="*/ 959168 w 4456748"/>
                <a:gd name="connsiteY4" fmla="*/ 0 h 1714500"/>
                <a:gd name="connsiteX5" fmla="*/ 52388 w 4456748"/>
                <a:gd name="connsiteY5" fmla="*/ 510540 h 1714500"/>
                <a:gd name="connsiteX0" fmla="*/ 0 w 4456748"/>
                <a:gd name="connsiteY0" fmla="*/ 1648778 h 1714500"/>
                <a:gd name="connsiteX1" fmla="*/ 959168 w 4456748"/>
                <a:gd name="connsiteY1" fmla="*/ 1714500 h 1714500"/>
                <a:gd name="connsiteX2" fmla="*/ 4456748 w 4456748"/>
                <a:gd name="connsiteY2" fmla="*/ 1714500 h 1714500"/>
                <a:gd name="connsiteX3" fmla="*/ 4456748 w 4456748"/>
                <a:gd name="connsiteY3" fmla="*/ 0 h 1714500"/>
                <a:gd name="connsiteX4" fmla="*/ 959168 w 4456748"/>
                <a:gd name="connsiteY4" fmla="*/ 0 h 1714500"/>
                <a:gd name="connsiteX5" fmla="*/ 4763 w 4456748"/>
                <a:gd name="connsiteY5" fmla="*/ 1101090 h 1714500"/>
                <a:gd name="connsiteX0" fmla="*/ 0 w 4456748"/>
                <a:gd name="connsiteY0" fmla="*/ 1710690 h 1714500"/>
                <a:gd name="connsiteX1" fmla="*/ 959168 w 4456748"/>
                <a:gd name="connsiteY1" fmla="*/ 1714500 h 1714500"/>
                <a:gd name="connsiteX2" fmla="*/ 4456748 w 4456748"/>
                <a:gd name="connsiteY2" fmla="*/ 1714500 h 1714500"/>
                <a:gd name="connsiteX3" fmla="*/ 4456748 w 4456748"/>
                <a:gd name="connsiteY3" fmla="*/ 0 h 1714500"/>
                <a:gd name="connsiteX4" fmla="*/ 959168 w 4456748"/>
                <a:gd name="connsiteY4" fmla="*/ 0 h 1714500"/>
                <a:gd name="connsiteX5" fmla="*/ 4763 w 4456748"/>
                <a:gd name="connsiteY5" fmla="*/ 1101090 h 1714500"/>
                <a:gd name="connsiteX0" fmla="*/ 0 w 4456748"/>
                <a:gd name="connsiteY0" fmla="*/ 1710690 h 1714500"/>
                <a:gd name="connsiteX1" fmla="*/ 959168 w 4456748"/>
                <a:gd name="connsiteY1" fmla="*/ 1714500 h 1714500"/>
                <a:gd name="connsiteX2" fmla="*/ 4456748 w 4456748"/>
                <a:gd name="connsiteY2" fmla="*/ 1714500 h 1714500"/>
                <a:gd name="connsiteX3" fmla="*/ 4456748 w 4456748"/>
                <a:gd name="connsiteY3" fmla="*/ 0 h 1714500"/>
                <a:gd name="connsiteX4" fmla="*/ 959168 w 4456748"/>
                <a:gd name="connsiteY4" fmla="*/ 0 h 1714500"/>
                <a:gd name="connsiteX5" fmla="*/ 19051 w 4456748"/>
                <a:gd name="connsiteY5" fmla="*/ 1105853 h 1714500"/>
                <a:gd name="connsiteX0" fmla="*/ 0 w 4456748"/>
                <a:gd name="connsiteY0" fmla="*/ 1710690 h 1714500"/>
                <a:gd name="connsiteX1" fmla="*/ 959168 w 4456748"/>
                <a:gd name="connsiteY1" fmla="*/ 1714500 h 1714500"/>
                <a:gd name="connsiteX2" fmla="*/ 4456748 w 4456748"/>
                <a:gd name="connsiteY2" fmla="*/ 1714500 h 1714500"/>
                <a:gd name="connsiteX3" fmla="*/ 4456748 w 4456748"/>
                <a:gd name="connsiteY3" fmla="*/ 0 h 1714500"/>
                <a:gd name="connsiteX4" fmla="*/ 959168 w 4456748"/>
                <a:gd name="connsiteY4" fmla="*/ 0 h 1714500"/>
                <a:gd name="connsiteX5" fmla="*/ 14288 w 4456748"/>
                <a:gd name="connsiteY5" fmla="*/ 1167766 h 1714500"/>
                <a:gd name="connsiteX0" fmla="*/ 0 w 4456748"/>
                <a:gd name="connsiteY0" fmla="*/ 1710690 h 1714500"/>
                <a:gd name="connsiteX1" fmla="*/ 959168 w 4456748"/>
                <a:gd name="connsiteY1" fmla="*/ 1714500 h 1714500"/>
                <a:gd name="connsiteX2" fmla="*/ 4456748 w 4456748"/>
                <a:gd name="connsiteY2" fmla="*/ 1714500 h 1714500"/>
                <a:gd name="connsiteX3" fmla="*/ 4456748 w 4456748"/>
                <a:gd name="connsiteY3" fmla="*/ 0 h 1714500"/>
                <a:gd name="connsiteX4" fmla="*/ 959168 w 4456748"/>
                <a:gd name="connsiteY4" fmla="*/ 0 h 1714500"/>
                <a:gd name="connsiteX5" fmla="*/ 7144 w 4456748"/>
                <a:gd name="connsiteY5" fmla="*/ 1167766 h 1714500"/>
                <a:gd name="connsiteX0" fmla="*/ 0 w 4456748"/>
                <a:gd name="connsiteY0" fmla="*/ 1710690 h 1714500"/>
                <a:gd name="connsiteX1" fmla="*/ 959168 w 4456748"/>
                <a:gd name="connsiteY1" fmla="*/ 1714500 h 1714500"/>
                <a:gd name="connsiteX2" fmla="*/ 4456748 w 4456748"/>
                <a:gd name="connsiteY2" fmla="*/ 1714500 h 1714500"/>
                <a:gd name="connsiteX3" fmla="*/ 4456748 w 4456748"/>
                <a:gd name="connsiteY3" fmla="*/ 0 h 1714500"/>
                <a:gd name="connsiteX4" fmla="*/ 959168 w 4456748"/>
                <a:gd name="connsiteY4" fmla="*/ 0 h 1714500"/>
                <a:gd name="connsiteX5" fmla="*/ 11907 w 4456748"/>
                <a:gd name="connsiteY5" fmla="*/ 1148716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6748" h="1714500">
                  <a:moveTo>
                    <a:pt x="0" y="1710690"/>
                  </a:moveTo>
                  <a:lnTo>
                    <a:pt x="959168" y="1714500"/>
                  </a:lnTo>
                  <a:lnTo>
                    <a:pt x="4456748" y="1714500"/>
                  </a:lnTo>
                  <a:lnTo>
                    <a:pt x="4456748" y="0"/>
                  </a:lnTo>
                  <a:lnTo>
                    <a:pt x="959168" y="0"/>
                  </a:lnTo>
                  <a:cubicBezTo>
                    <a:pt x="641827" y="389255"/>
                    <a:pt x="329248" y="759461"/>
                    <a:pt x="11907" y="1148716"/>
                  </a:cubicBezTo>
                </a:path>
              </a:pathLst>
            </a:custGeom>
            <a:gradFill>
              <a:gsLst>
                <a:gs pos="1000">
                  <a:srgbClr val="1E5E8F">
                    <a:alpha val="93000"/>
                  </a:srgbClr>
                </a:gs>
                <a:gs pos="10000">
                  <a:srgbClr val="B3D5EF">
                    <a:alpha val="93000"/>
                  </a:srgbClr>
                </a:gs>
                <a:gs pos="98238">
                  <a:srgbClr val="FFFFFF"/>
                </a:gs>
                <a:gs pos="23000">
                  <a:srgbClr val="EFF2F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3DF4D4-9146-8A31-4206-13C24D18F033}"/>
                </a:ext>
              </a:extLst>
            </p:cNvPr>
            <p:cNvSpPr txBox="1"/>
            <p:nvPr/>
          </p:nvSpPr>
          <p:spPr>
            <a:xfrm>
              <a:off x="16586942" y="3333400"/>
              <a:ext cx="914400" cy="115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30">
                  <a:solidFill>
                    <a:schemeClr val="bg2"/>
                  </a:solidFill>
                </a:rPr>
                <a:t>Age of CVC</a:t>
              </a:r>
            </a:p>
          </p:txBody>
        </p:sp>
        <p:graphicFrame>
          <p:nvGraphicFramePr>
            <p:cNvPr id="11" name="Content Placeholder 188">
              <a:extLst>
                <a:ext uri="{FF2B5EF4-FFF2-40B4-BE49-F238E27FC236}">
                  <a16:creationId xmlns:a16="http://schemas.microsoft.com/office/drawing/2014/main" id="{F66507AD-31DF-58ED-CF0D-DD8048C7EE9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44789339"/>
                </p:ext>
              </p:extLst>
            </p:nvPr>
          </p:nvGraphicFramePr>
          <p:xfrm>
            <a:off x="10966064" y="2023693"/>
            <a:ext cx="3469005" cy="23010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7B18BDC8-8DD0-BA84-E72C-929164DFCA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46060718"/>
                </p:ext>
              </p:extLst>
            </p:nvPr>
          </p:nvGraphicFramePr>
          <p:xfrm>
            <a:off x="15008326" y="1879292"/>
            <a:ext cx="3232297" cy="19590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4B8C3C-C8CF-3160-B2E3-BDE95CC5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C5933D-281A-A4AD-11D1-74ACF4381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4D99B0-DD72-1501-2A2E-476AAB52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CVCs Thirsty in Liquidity Desert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3314A6B-2029-99E0-2DB0-B80E8584DD41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70788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More CVCs Are Exploring Secondaries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Percentage of CVCs Considering Secondary Market To Generate Liquidity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B7FB401-8AB6-D7E0-8FCC-877C5B873495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Financial CVCs Most Likely To Use Secondary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CVCs That Have Used the Secondary Market This Year 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by Strategy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FEAFF2-E502-CA44-74B7-9B71FF286FE0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513137-3175-88E5-AE3F-C180C996D72A}"/>
              </a:ext>
            </a:extLst>
          </p:cNvPr>
          <p:cNvGrpSpPr/>
          <p:nvPr/>
        </p:nvGrpSpPr>
        <p:grpSpPr>
          <a:xfrm>
            <a:off x="457200" y="1994799"/>
            <a:ext cx="644720" cy="184666"/>
            <a:chOff x="457200" y="1994799"/>
            <a:chExt cx="644720" cy="18466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AED9C1-B49C-94D4-3D4B-877C25B46907}"/>
                </a:ext>
              </a:extLst>
            </p:cNvPr>
            <p:cNvSpPr/>
            <p:nvPr/>
          </p:nvSpPr>
          <p:spPr>
            <a:xfrm>
              <a:off x="457200" y="2023693"/>
              <a:ext cx="253757" cy="126879"/>
            </a:xfrm>
            <a:prstGeom prst="rect">
              <a:avLst/>
            </a:prstGeom>
            <a:solidFill>
              <a:srgbClr val="2D8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AC909FF-937F-A3CC-324C-EB0A502DB0F7}"/>
                </a:ext>
              </a:extLst>
            </p:cNvPr>
            <p:cNvSpPr txBox="1"/>
            <p:nvPr/>
          </p:nvSpPr>
          <p:spPr>
            <a:xfrm>
              <a:off x="768495" y="1994799"/>
              <a:ext cx="33342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2024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C0FC38-FD03-870F-C557-726B5A42C619}"/>
              </a:ext>
            </a:extLst>
          </p:cNvPr>
          <p:cNvGrpSpPr/>
          <p:nvPr/>
        </p:nvGrpSpPr>
        <p:grpSpPr>
          <a:xfrm>
            <a:off x="1333500" y="1994799"/>
            <a:ext cx="644720" cy="184666"/>
            <a:chOff x="457200" y="1994799"/>
            <a:chExt cx="644720" cy="18466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5AA07BE-AEA6-028D-BEB2-9DFBB80C1519}"/>
                </a:ext>
              </a:extLst>
            </p:cNvPr>
            <p:cNvSpPr/>
            <p:nvPr/>
          </p:nvSpPr>
          <p:spPr>
            <a:xfrm>
              <a:off x="457200" y="2023693"/>
              <a:ext cx="253757" cy="126879"/>
            </a:xfrm>
            <a:prstGeom prst="rect">
              <a:avLst/>
            </a:prstGeom>
            <a:solidFill>
              <a:srgbClr val="0D3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C7C66A-7C32-0EC7-D8A9-CB434140041D}"/>
                </a:ext>
              </a:extLst>
            </p:cNvPr>
            <p:cNvSpPr txBox="1"/>
            <p:nvPr/>
          </p:nvSpPr>
          <p:spPr>
            <a:xfrm>
              <a:off x="768495" y="1994799"/>
              <a:ext cx="333425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7430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112589-3407-9813-D86B-4C7A4BEC0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7286C8-9BAB-F987-446C-E2D546F2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49D9F9-6BA9-EC9A-26B2-6EBB76CC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27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158E01-721D-C066-11FD-3C2165D24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Strategics Make It an Inside Job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A465A5C-14C6-D924-BD48-32E07D29C5BD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Financial Funds Run Leaner Teams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Team Size Distribution by Strategy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7BBCC70-4859-7F9B-6D2F-0563FEF2739D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Strategic CVCs Add More Value to the Team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Average Share of Team Adding Strategic Value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7418C-A41E-FD1B-407A-8B0DAB93C6AF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038F3C0B-9D2C-5159-CEEE-11CFE33949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23627"/>
              </p:ext>
            </p:extLst>
          </p:nvPr>
        </p:nvGraphicFramePr>
        <p:xfrm>
          <a:off x="298662" y="2235200"/>
          <a:ext cx="5049975" cy="306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206">
            <a:extLst>
              <a:ext uri="{FF2B5EF4-FFF2-40B4-BE49-F238E27FC236}">
                <a16:creationId xmlns:a16="http://schemas.microsoft.com/office/drawing/2014/main" id="{C3660C89-131E-243F-48DF-AFC5CD7342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181379"/>
              </p:ext>
            </p:extLst>
          </p:nvPr>
        </p:nvGraphicFramePr>
        <p:xfrm>
          <a:off x="6085087" y="1923443"/>
          <a:ext cx="4838347" cy="3248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D56A7EB0-5AF3-7A5A-0B37-9576DD038FBA}"/>
              </a:ext>
            </a:extLst>
          </p:cNvPr>
          <p:cNvGrpSpPr/>
          <p:nvPr/>
        </p:nvGrpSpPr>
        <p:grpSpPr>
          <a:xfrm>
            <a:off x="6559910" y="5080633"/>
            <a:ext cx="3896690" cy="197247"/>
            <a:chOff x="5899488" y="5629391"/>
            <a:chExt cx="2764192" cy="13992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3810BE-0679-0057-4F80-3ACAFE5E2C5F}"/>
                </a:ext>
              </a:extLst>
            </p:cNvPr>
            <p:cNvSpPr txBox="1"/>
            <p:nvPr/>
          </p:nvSpPr>
          <p:spPr>
            <a:xfrm>
              <a:off x="5899488" y="5629391"/>
              <a:ext cx="635683" cy="130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30">
                  <a:solidFill>
                    <a:schemeClr val="bg2"/>
                  </a:solidFill>
                </a:rPr>
                <a:t>Strategic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1839F6-7679-01B2-7C01-004B5F417CBC}"/>
                </a:ext>
              </a:extLst>
            </p:cNvPr>
            <p:cNvSpPr txBox="1"/>
            <p:nvPr/>
          </p:nvSpPr>
          <p:spPr>
            <a:xfrm>
              <a:off x="6608991" y="5638316"/>
              <a:ext cx="635683" cy="130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30">
                  <a:solidFill>
                    <a:schemeClr val="bg2"/>
                  </a:solidFill>
                </a:rPr>
                <a:t>Hybrid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CDD1A8-F6A4-CBAD-879C-AF6E87792E30}"/>
                </a:ext>
              </a:extLst>
            </p:cNvPr>
            <p:cNvSpPr txBox="1"/>
            <p:nvPr/>
          </p:nvSpPr>
          <p:spPr>
            <a:xfrm>
              <a:off x="7318494" y="5638315"/>
              <a:ext cx="635683" cy="130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30">
                  <a:solidFill>
                    <a:schemeClr val="bg2"/>
                  </a:solidFill>
                </a:rPr>
                <a:t>Financial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213F979-459B-D868-8092-D5FFB4C9B2CB}"/>
                </a:ext>
              </a:extLst>
            </p:cNvPr>
            <p:cNvSpPr txBox="1"/>
            <p:nvPr/>
          </p:nvSpPr>
          <p:spPr>
            <a:xfrm>
              <a:off x="8027997" y="5638314"/>
              <a:ext cx="635683" cy="1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spc="30">
                  <a:solidFill>
                    <a:schemeClr val="bg2"/>
                  </a:solidFill>
                </a:rPr>
                <a:t>Bellwether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479C938-E740-05C8-B1AE-E60BE9B74404}"/>
              </a:ext>
            </a:extLst>
          </p:cNvPr>
          <p:cNvSpPr/>
          <p:nvPr/>
        </p:nvSpPr>
        <p:spPr>
          <a:xfrm>
            <a:off x="457200" y="1845893"/>
            <a:ext cx="253757" cy="12687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AFEA58-9EB9-086C-F1E4-CA227E3ACA49}"/>
              </a:ext>
            </a:extLst>
          </p:cNvPr>
          <p:cNvSpPr txBox="1"/>
          <p:nvPr/>
        </p:nvSpPr>
        <p:spPr>
          <a:xfrm>
            <a:off x="768495" y="1816999"/>
            <a:ext cx="8183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Middle 50%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65537A-EF98-B85D-B8DD-1B97A6FC4EBA}"/>
              </a:ext>
            </a:extLst>
          </p:cNvPr>
          <p:cNvGrpSpPr/>
          <p:nvPr/>
        </p:nvGrpSpPr>
        <p:grpSpPr>
          <a:xfrm>
            <a:off x="1873522" y="1816999"/>
            <a:ext cx="733138" cy="184666"/>
            <a:chOff x="564957" y="1816999"/>
            <a:chExt cx="733138" cy="18466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0D3253E-21FB-9216-ED4D-23681AF90958}"/>
                </a:ext>
              </a:extLst>
            </p:cNvPr>
            <p:cNvSpPr/>
            <p:nvPr/>
          </p:nvSpPr>
          <p:spPr>
            <a:xfrm>
              <a:off x="564957" y="1845893"/>
              <a:ext cx="127750" cy="126879"/>
            </a:xfrm>
            <a:prstGeom prst="ellipse">
              <a:avLst/>
            </a:prstGeom>
            <a:solidFill>
              <a:srgbClr val="0D3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C13B98-C11F-4863-70F9-67683FF49EE9}"/>
                </a:ext>
              </a:extLst>
            </p:cNvPr>
            <p:cNvSpPr txBox="1"/>
            <p:nvPr/>
          </p:nvSpPr>
          <p:spPr>
            <a:xfrm>
              <a:off x="771476" y="1816999"/>
              <a:ext cx="5266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/>
                <a:t>Median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417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A42AF2-DC33-F205-3F71-4B66B66BD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Content Placeholder 21">
            <a:extLst>
              <a:ext uri="{FF2B5EF4-FFF2-40B4-BE49-F238E27FC236}">
                <a16:creationId xmlns:a16="http://schemas.microsoft.com/office/drawing/2014/main" id="{CAB629D1-6B5D-8510-0569-5EE82ABA9B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133544"/>
              </p:ext>
            </p:extLst>
          </p:nvPr>
        </p:nvGraphicFramePr>
        <p:xfrm>
          <a:off x="272519" y="2098598"/>
          <a:ext cx="5487807" cy="315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7" name="Content Placeholder 11">
            <a:extLst>
              <a:ext uri="{FF2B5EF4-FFF2-40B4-BE49-F238E27FC236}">
                <a16:creationId xmlns:a16="http://schemas.microsoft.com/office/drawing/2014/main" id="{05BA3684-CBF4-BE1F-6A9B-B87F3E962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1752067"/>
              </p:ext>
            </p:extLst>
          </p:nvPr>
        </p:nvGraphicFramePr>
        <p:xfrm>
          <a:off x="6076347" y="2316650"/>
          <a:ext cx="5394293" cy="293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938CE9-4527-099D-D64F-37278DBC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51CEED-8572-B7AA-684D-BAC640B8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28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339172-A5A1-AA58-F986-B9448B42F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Strategics Make It an Inside Job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37765CE-D586-7B58-0B38-2EED1911CA9B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867">
              <a:spcBef>
                <a:spcPts val="0"/>
              </a:spcBef>
            </a:pPr>
            <a:r>
              <a:rPr lang="en-US" sz="1800" spc="30">
                <a:latin typeface="SVB Neue Montreal Book" panose="020B0403030403020204" pitchFamily="34" charset="0"/>
              </a:rPr>
              <a:t>The Best Look Outside for Talent</a:t>
            </a:r>
            <a:br>
              <a:rPr lang="en-US" sz="1800" spc="30">
                <a:latin typeface="SVB Neue Montreal Book" panose="020B0403030403020204" pitchFamily="34" charset="0"/>
              </a:rPr>
            </a:br>
            <a:r>
              <a:rPr lang="en-US" spc="30">
                <a:latin typeface="SVB Neue Montreal Book" panose="020B0403030403020204" pitchFamily="34" charset="0"/>
              </a:rPr>
              <a:t>Average Share of Internal Hire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DF714D8-128D-8272-6AC4-012FD68DEE8F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867">
              <a:spcBef>
                <a:spcPts val="0"/>
              </a:spcBef>
              <a:buNone/>
            </a:pPr>
            <a:r>
              <a:rPr lang="en-US" spc="30">
                <a:solidFill>
                  <a:schemeClr val="tx2"/>
                </a:solidFill>
                <a:latin typeface="SVB Neue Montreal Book" panose="020B0403030403020204" pitchFamily="34" charset="0"/>
              </a:rPr>
              <a:t>Bellwethers See Moderate Turnover</a:t>
            </a:r>
          </a:p>
          <a:p>
            <a:pPr marL="0" indent="0" defTabSz="913867">
              <a:spcBef>
                <a:spcPts val="0"/>
              </a:spcBef>
              <a:buNone/>
            </a:pPr>
            <a:r>
              <a:rPr lang="en-US" sz="1400" spc="30">
                <a:solidFill>
                  <a:schemeClr val="tx2"/>
                </a:solidFill>
                <a:latin typeface="SVB Neue Montreal Book" panose="020B0403030403020204" pitchFamily="34" charset="0"/>
              </a:rPr>
              <a:t>Turnover From the Past Year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9DD4DC-96E7-3F98-E7AF-4C74541CA4BF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48D561-E0BC-2CF1-6E17-ECEA25C69064}"/>
              </a:ext>
            </a:extLst>
          </p:cNvPr>
          <p:cNvSpPr txBox="1"/>
          <p:nvPr/>
        </p:nvSpPr>
        <p:spPr>
          <a:xfrm>
            <a:off x="12929318" y="8234510"/>
            <a:ext cx="562655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3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</a:defRPr>
            </a:lvl1pPr>
          </a:lstStyle>
          <a:p>
            <a:pPr>
              <a:lnSpc>
                <a:spcPct val="90000"/>
              </a:lnSpc>
            </a:pPr>
            <a:r>
              <a:rPr lang="en-US" spc="0"/>
              <a:t>Significant </a:t>
            </a:r>
          </a:p>
          <a:p>
            <a:pPr>
              <a:lnSpc>
                <a:spcPct val="90000"/>
              </a:lnSpc>
            </a:pPr>
            <a:r>
              <a:rPr lang="en-US" spc="0"/>
              <a:t>(5+ People)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B0B9D2-08BE-A673-F8F0-6DE7FC237918}"/>
              </a:ext>
            </a:extLst>
          </p:cNvPr>
          <p:cNvSpPr txBox="1"/>
          <p:nvPr/>
        </p:nvSpPr>
        <p:spPr>
          <a:xfrm>
            <a:off x="11775471" y="8234510"/>
            <a:ext cx="605935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3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</a:defRPr>
            </a:lvl1pPr>
          </a:lstStyle>
          <a:p>
            <a:pPr>
              <a:lnSpc>
                <a:spcPct val="90000"/>
              </a:lnSpc>
            </a:pPr>
            <a:r>
              <a:rPr lang="en-US" spc="0"/>
              <a:t>Moderate </a:t>
            </a:r>
          </a:p>
          <a:p>
            <a:pPr>
              <a:lnSpc>
                <a:spcPct val="90000"/>
              </a:lnSpc>
            </a:pPr>
            <a:r>
              <a:rPr lang="en-US" spc="0"/>
              <a:t>(2-4 People)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86C3F2E-2348-6E06-5FAF-349C6D9EDC1E}"/>
              </a:ext>
            </a:extLst>
          </p:cNvPr>
          <p:cNvSpPr/>
          <p:nvPr/>
        </p:nvSpPr>
        <p:spPr>
          <a:xfrm>
            <a:off x="11531930" y="8249234"/>
            <a:ext cx="184150" cy="93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F09111E-A61D-B0C0-B8AA-39FC16D24034}"/>
              </a:ext>
            </a:extLst>
          </p:cNvPr>
          <p:cNvSpPr/>
          <p:nvPr/>
        </p:nvSpPr>
        <p:spPr>
          <a:xfrm>
            <a:off x="10397702" y="8249234"/>
            <a:ext cx="184150" cy="936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316C439-8B0B-C4F1-29D0-2FAD517ED3FA}"/>
              </a:ext>
            </a:extLst>
          </p:cNvPr>
          <p:cNvSpPr/>
          <p:nvPr/>
        </p:nvSpPr>
        <p:spPr>
          <a:xfrm>
            <a:off x="12685778" y="8249234"/>
            <a:ext cx="184150" cy="9366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ABC58B-5F93-E5A3-E240-EAE2F3EB48D4}"/>
              </a:ext>
            </a:extLst>
          </p:cNvPr>
          <p:cNvSpPr txBox="1"/>
          <p:nvPr/>
        </p:nvSpPr>
        <p:spPr>
          <a:xfrm>
            <a:off x="10641242" y="8235596"/>
            <a:ext cx="565861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3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</a:defRPr>
            </a:lvl1pPr>
          </a:lstStyle>
          <a:p>
            <a:pPr>
              <a:lnSpc>
                <a:spcPct val="90000"/>
              </a:lnSpc>
            </a:pPr>
            <a:r>
              <a:rPr lang="en-US" spc="0"/>
              <a:t>Minimal </a:t>
            </a:r>
          </a:p>
          <a:p>
            <a:pPr>
              <a:lnSpc>
                <a:spcPct val="90000"/>
              </a:lnSpc>
            </a:pPr>
            <a:r>
              <a:rPr lang="en-US" spc="0"/>
              <a:t>(&lt;2 People)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DC80405-DB25-9D19-C309-11E0AB59ABE2}"/>
              </a:ext>
            </a:extLst>
          </p:cNvPr>
          <p:cNvSpPr/>
          <p:nvPr/>
        </p:nvSpPr>
        <p:spPr>
          <a:xfrm>
            <a:off x="6099934" y="1845893"/>
            <a:ext cx="253757" cy="12687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6436B7-F9F6-B0CB-E83A-8C953C9542C2}"/>
              </a:ext>
            </a:extLst>
          </p:cNvPr>
          <p:cNvSpPr txBox="1"/>
          <p:nvPr/>
        </p:nvSpPr>
        <p:spPr>
          <a:xfrm>
            <a:off x="6411229" y="1816999"/>
            <a:ext cx="748410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Minimal </a:t>
            </a:r>
          </a:p>
          <a:p>
            <a:pPr>
              <a:lnSpc>
                <a:spcPct val="90000"/>
              </a:lnSpc>
            </a:pPr>
            <a:r>
              <a:rPr lang="en-US"/>
              <a:t>(&lt;2 People)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6BD3F94-83D8-9DB6-3195-DF8ED5FDB0BB}"/>
              </a:ext>
            </a:extLst>
          </p:cNvPr>
          <p:cNvSpPr/>
          <p:nvPr/>
        </p:nvSpPr>
        <p:spPr>
          <a:xfrm>
            <a:off x="7668727" y="1845893"/>
            <a:ext cx="253757" cy="12687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0D49AB2-5863-E515-2E0F-AF45546EBBFC}"/>
              </a:ext>
            </a:extLst>
          </p:cNvPr>
          <p:cNvSpPr txBox="1"/>
          <p:nvPr/>
        </p:nvSpPr>
        <p:spPr>
          <a:xfrm>
            <a:off x="7980022" y="1816999"/>
            <a:ext cx="801310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Moderate </a:t>
            </a:r>
          </a:p>
          <a:p>
            <a:pPr>
              <a:lnSpc>
                <a:spcPct val="90000"/>
              </a:lnSpc>
            </a:pPr>
            <a:r>
              <a:rPr lang="en-US"/>
              <a:t>(2-4 People)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4795830-6EE9-739C-9AC0-E28C6F7A8B3E}"/>
              </a:ext>
            </a:extLst>
          </p:cNvPr>
          <p:cNvSpPr/>
          <p:nvPr/>
        </p:nvSpPr>
        <p:spPr>
          <a:xfrm>
            <a:off x="9268524" y="1845893"/>
            <a:ext cx="253757" cy="12687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0AC48B8-E1EA-A1EA-9AA0-6EC631323D80}"/>
              </a:ext>
            </a:extLst>
          </p:cNvPr>
          <p:cNvSpPr txBox="1"/>
          <p:nvPr/>
        </p:nvSpPr>
        <p:spPr>
          <a:xfrm>
            <a:off x="9579819" y="1816999"/>
            <a:ext cx="748410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lnSpc>
                <a:spcPct val="90000"/>
              </a:lnSpc>
            </a:pPr>
            <a:r>
              <a:rPr lang="en-US"/>
              <a:t>Significant </a:t>
            </a:r>
          </a:p>
          <a:p>
            <a:pPr>
              <a:lnSpc>
                <a:spcPct val="90000"/>
              </a:lnSpc>
            </a:pPr>
            <a:r>
              <a:rPr lang="en-US"/>
              <a:t>(5+ People)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5196176-701D-FAFC-AA68-AE9F70577FA0}"/>
              </a:ext>
            </a:extLst>
          </p:cNvPr>
          <p:cNvGrpSpPr/>
          <p:nvPr/>
        </p:nvGrpSpPr>
        <p:grpSpPr>
          <a:xfrm>
            <a:off x="6278880" y="4742024"/>
            <a:ext cx="4335780" cy="735414"/>
            <a:chOff x="6434218" y="-440146"/>
            <a:chExt cx="2863850" cy="73541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7F8727E-86D6-F88D-8529-9997B6B1A591}"/>
                </a:ext>
              </a:extLst>
            </p:cNvPr>
            <p:cNvSpPr txBox="1"/>
            <p:nvPr/>
          </p:nvSpPr>
          <p:spPr>
            <a:xfrm>
              <a:off x="6718490" y="110602"/>
              <a:ext cx="86180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3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Maturity Level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BFFA3C3-BE02-9812-5A8F-4471296877E6}"/>
                </a:ext>
              </a:extLst>
            </p:cNvPr>
            <p:cNvSpPr txBox="1"/>
            <p:nvPr/>
          </p:nvSpPr>
          <p:spPr>
            <a:xfrm>
              <a:off x="8089208" y="110602"/>
              <a:ext cx="103416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3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CVC Primary Goal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B13BD0C-D33D-8E0C-2DD7-29512B980568}"/>
                </a:ext>
              </a:extLst>
            </p:cNvPr>
            <p:cNvGrpSpPr/>
            <p:nvPr/>
          </p:nvGrpSpPr>
          <p:grpSpPr>
            <a:xfrm>
              <a:off x="6434218" y="-440146"/>
              <a:ext cx="2863850" cy="625631"/>
              <a:chOff x="4419600" y="2527300"/>
              <a:chExt cx="2914426" cy="51435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B439503F-958C-7E28-6B7D-8DEF1BF1EBCC}"/>
                  </a:ext>
                </a:extLst>
              </p:cNvPr>
              <p:cNvCxnSpPr/>
              <p:nvPr/>
            </p:nvCxnSpPr>
            <p:spPr>
              <a:xfrm>
                <a:off x="5880100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C300B09-5B7A-B580-D175-4FDC1A3B6F4D}"/>
                  </a:ext>
                </a:extLst>
              </p:cNvPr>
              <p:cNvCxnSpPr/>
              <p:nvPr/>
            </p:nvCxnSpPr>
            <p:spPr>
              <a:xfrm>
                <a:off x="7334026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E8F8DBC-2A5C-3642-1546-A70631B68E10}"/>
                  </a:ext>
                </a:extLst>
              </p:cNvPr>
              <p:cNvCxnSpPr/>
              <p:nvPr/>
            </p:nvCxnSpPr>
            <p:spPr>
              <a:xfrm>
                <a:off x="4419600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2667384-EDD8-0F91-6791-27EA4D9F19DD}"/>
              </a:ext>
            </a:extLst>
          </p:cNvPr>
          <p:cNvGrpSpPr/>
          <p:nvPr/>
        </p:nvGrpSpPr>
        <p:grpSpPr>
          <a:xfrm>
            <a:off x="482600" y="4742024"/>
            <a:ext cx="4335780" cy="735414"/>
            <a:chOff x="6434218" y="-440146"/>
            <a:chExt cx="2863850" cy="735414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EE1B876-A9E0-7210-F4F0-442215EF9CC2}"/>
                </a:ext>
              </a:extLst>
            </p:cNvPr>
            <p:cNvSpPr txBox="1"/>
            <p:nvPr/>
          </p:nvSpPr>
          <p:spPr>
            <a:xfrm>
              <a:off x="6718490" y="110602"/>
              <a:ext cx="86180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3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Maturity Level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8F9D766-7A34-17D7-B477-B294EFA62601}"/>
                </a:ext>
              </a:extLst>
            </p:cNvPr>
            <p:cNvSpPr txBox="1"/>
            <p:nvPr/>
          </p:nvSpPr>
          <p:spPr>
            <a:xfrm>
              <a:off x="8104307" y="110602"/>
              <a:ext cx="103416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3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CVC Primary Goal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76DB9AE-81A2-2793-D8C5-5850018C39B6}"/>
                </a:ext>
              </a:extLst>
            </p:cNvPr>
            <p:cNvGrpSpPr/>
            <p:nvPr/>
          </p:nvGrpSpPr>
          <p:grpSpPr>
            <a:xfrm>
              <a:off x="6434218" y="-440146"/>
              <a:ext cx="2863850" cy="625631"/>
              <a:chOff x="4419600" y="2527300"/>
              <a:chExt cx="2914426" cy="514350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A1002AF-A18F-BF18-373D-E1049A5784F1}"/>
                  </a:ext>
                </a:extLst>
              </p:cNvPr>
              <p:cNvCxnSpPr/>
              <p:nvPr/>
            </p:nvCxnSpPr>
            <p:spPr>
              <a:xfrm>
                <a:off x="5880100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28B39B1-B6F1-5444-A115-6F529B9F3504}"/>
                  </a:ext>
                </a:extLst>
              </p:cNvPr>
              <p:cNvCxnSpPr/>
              <p:nvPr/>
            </p:nvCxnSpPr>
            <p:spPr>
              <a:xfrm>
                <a:off x="7334026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7F48033-D8C2-1C2C-15C7-CB1DB103CEDC}"/>
                  </a:ext>
                </a:extLst>
              </p:cNvPr>
              <p:cNvCxnSpPr/>
              <p:nvPr/>
            </p:nvCxnSpPr>
            <p:spPr>
              <a:xfrm>
                <a:off x="4419600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27409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D3381DA-AB4D-24F5-DA7F-8EF3AD18C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9E738CE-C2AD-4058-92ED-3970C8DFEFF1}"/>
              </a:ext>
            </a:extLst>
          </p:cNvPr>
          <p:cNvGrpSpPr/>
          <p:nvPr/>
        </p:nvGrpSpPr>
        <p:grpSpPr>
          <a:xfrm>
            <a:off x="387456" y="2162629"/>
            <a:ext cx="10885100" cy="3718279"/>
            <a:chOff x="4341368" y="616179"/>
            <a:chExt cx="7268973" cy="24830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8FAB60-4E29-6B44-A146-ADF0AF6E28BF}"/>
                </a:ext>
              </a:extLst>
            </p:cNvPr>
            <p:cNvSpPr/>
            <p:nvPr/>
          </p:nvSpPr>
          <p:spPr>
            <a:xfrm>
              <a:off x="7461200" y="686717"/>
              <a:ext cx="3312896" cy="2184601"/>
            </a:xfrm>
            <a:custGeom>
              <a:avLst/>
              <a:gdLst>
                <a:gd name="connsiteX0" fmla="*/ 815489 w 3999279"/>
                <a:gd name="connsiteY0" fmla="*/ 0 h 2184601"/>
                <a:gd name="connsiteX1" fmla="*/ 815489 w 3999279"/>
                <a:gd name="connsiteY1" fmla="*/ 0 h 2184601"/>
                <a:gd name="connsiteX2" fmla="*/ 3999279 w 3999279"/>
                <a:gd name="connsiteY2" fmla="*/ 0 h 2184601"/>
                <a:gd name="connsiteX3" fmla="*/ 3999279 w 3999279"/>
                <a:gd name="connsiteY3" fmla="*/ 2184601 h 2184601"/>
                <a:gd name="connsiteX4" fmla="*/ 815488 w 3999279"/>
                <a:gd name="connsiteY4" fmla="*/ 2184601 h 2184601"/>
                <a:gd name="connsiteX5" fmla="*/ 815488 w 3999279"/>
                <a:gd name="connsiteY5" fmla="*/ 2184600 h 2184601"/>
                <a:gd name="connsiteX6" fmla="*/ 0 w 3999279"/>
                <a:gd name="connsiteY6" fmla="*/ 1011338 h 2184601"/>
                <a:gd name="connsiteX7" fmla="*/ 815488 w 3999279"/>
                <a:gd name="connsiteY7" fmla="*/ 0 h 2184601"/>
                <a:gd name="connsiteX8" fmla="*/ 815488 w 3999279"/>
                <a:gd name="connsiteY8" fmla="*/ 0 h 2184601"/>
                <a:gd name="connsiteX9" fmla="*/ 815488 w 3999279"/>
                <a:gd name="connsiteY9" fmla="*/ 0 h 218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9279" h="2184601">
                  <a:moveTo>
                    <a:pt x="815489" y="0"/>
                  </a:moveTo>
                  <a:lnTo>
                    <a:pt x="815489" y="0"/>
                  </a:lnTo>
                  <a:lnTo>
                    <a:pt x="3999279" y="0"/>
                  </a:lnTo>
                  <a:lnTo>
                    <a:pt x="3999279" y="2184601"/>
                  </a:lnTo>
                  <a:lnTo>
                    <a:pt x="815488" y="2184601"/>
                  </a:lnTo>
                  <a:lnTo>
                    <a:pt x="815488" y="2184600"/>
                  </a:lnTo>
                  <a:lnTo>
                    <a:pt x="0" y="1011338"/>
                  </a:lnTo>
                  <a:lnTo>
                    <a:pt x="815488" y="0"/>
                  </a:lnTo>
                  <a:lnTo>
                    <a:pt x="815488" y="0"/>
                  </a:lnTo>
                  <a:lnTo>
                    <a:pt x="815488" y="0"/>
                  </a:lnTo>
                  <a:close/>
                </a:path>
              </a:pathLst>
            </a:custGeom>
            <a:gradFill>
              <a:gsLst>
                <a:gs pos="0">
                  <a:srgbClr val="1E5E8F">
                    <a:alpha val="93000"/>
                  </a:srgbClr>
                </a:gs>
                <a:gs pos="12000">
                  <a:srgbClr val="B3D5EF">
                    <a:alpha val="93000"/>
                  </a:srgbClr>
                </a:gs>
                <a:gs pos="98238">
                  <a:srgbClr val="FFFFFF"/>
                </a:gs>
                <a:gs pos="24000">
                  <a:srgbClr val="EFF2F5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aphicFrame>
          <p:nvGraphicFramePr>
            <p:cNvPr id="17" name="Content Placeholder 20">
              <a:extLst>
                <a:ext uri="{FF2B5EF4-FFF2-40B4-BE49-F238E27FC236}">
                  <a16:creationId xmlns:a16="http://schemas.microsoft.com/office/drawing/2014/main" id="{873E6932-92B7-B881-C6AB-DD7439A1087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12762973"/>
                </p:ext>
              </p:extLst>
            </p:nvPr>
          </p:nvGraphicFramePr>
          <p:xfrm>
            <a:off x="7941985" y="616179"/>
            <a:ext cx="3668356" cy="2323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8" name="Content Placeholder 17">
              <a:extLst>
                <a:ext uri="{FF2B5EF4-FFF2-40B4-BE49-F238E27FC236}">
                  <a16:creationId xmlns:a16="http://schemas.microsoft.com/office/drawing/2014/main" id="{12E20C0E-A462-E2CA-C86F-B8CC299FC4E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39197771"/>
                </p:ext>
              </p:extLst>
            </p:nvPr>
          </p:nvGraphicFramePr>
          <p:xfrm>
            <a:off x="4341368" y="678211"/>
            <a:ext cx="3451675" cy="2421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76693FC-1293-0F1F-A356-49A9C2F49459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890510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Carry Sees New Growth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Share of Funds That Receive Carry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590D0B-9BFC-709D-61DD-7E6D5C0EBC7E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Carry Reserved for Partners and GPs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Positions That Receive Carry at Funds That Offer It</a:t>
            </a:r>
            <a:r>
              <a:rPr kumimoji="0" lang="en-US" sz="1400" b="0" i="0" u="none" strike="noStrike" kern="1200" cap="none" spc="30" normalizeH="0" baseline="30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23D72D-15FE-1ED6-E95A-B188B78E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40C9BB-F974-C5A7-206C-C38285A9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29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7B7623A-12AB-AE3E-B87C-D528757F9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Carry On, My Wayward Fund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E08E02-C58D-ADC7-5FAE-CDD1E7DCFFB2}"/>
              </a:ext>
            </a:extLst>
          </p:cNvPr>
          <p:cNvSpPr txBox="1"/>
          <p:nvPr/>
        </p:nvSpPr>
        <p:spPr>
          <a:xfrm>
            <a:off x="3187233" y="6465652"/>
            <a:ext cx="5562739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Notes: 1) Respondents could choose multiple options. Entire team includes back office and support functions.</a:t>
            </a:r>
            <a:b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</a:b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</p:spTree>
    <p:extLst>
      <p:ext uri="{BB962C8B-B14F-4D97-AF65-F5344CB8AC3E}">
        <p14:creationId xmlns:p14="http://schemas.microsoft.com/office/powerpoint/2010/main" val="330873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1A0B7-9D33-4F15-D01D-7ADDB7C41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Content Placeholder 167">
            <a:extLst>
              <a:ext uri="{FF2B5EF4-FFF2-40B4-BE49-F238E27FC236}">
                <a16:creationId xmlns:a16="http://schemas.microsoft.com/office/drawing/2014/main" id="{894A625D-8360-C39D-CB72-508455861B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081561"/>
              </p:ext>
            </p:extLst>
          </p:nvPr>
        </p:nvGraphicFramePr>
        <p:xfrm>
          <a:off x="5873844" y="2247772"/>
          <a:ext cx="5173192" cy="372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ontent Placeholder 19">
            <a:extLst>
              <a:ext uri="{FF2B5EF4-FFF2-40B4-BE49-F238E27FC236}">
                <a16:creationId xmlns:a16="http://schemas.microsoft.com/office/drawing/2014/main" id="{D54FA25D-046F-391E-D327-2E418FF50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757280"/>
              </p:ext>
            </p:extLst>
          </p:nvPr>
        </p:nvGraphicFramePr>
        <p:xfrm>
          <a:off x="333058" y="1982297"/>
          <a:ext cx="5250835" cy="395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36F5FA15-A38D-0599-7457-C53EBA2B1EC6}"/>
              </a:ext>
            </a:extLst>
          </p:cNvPr>
          <p:cNvGrpSpPr/>
          <p:nvPr/>
        </p:nvGrpSpPr>
        <p:grpSpPr>
          <a:xfrm>
            <a:off x="6107042" y="1812786"/>
            <a:ext cx="502110" cy="184666"/>
            <a:chOff x="6410858" y="1706345"/>
            <a:chExt cx="367859" cy="1846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B51B53-0581-74FA-D8EF-F0AF400A2E9B}"/>
                </a:ext>
              </a:extLst>
            </p:cNvPr>
            <p:cNvSpPr txBox="1"/>
            <p:nvPr/>
          </p:nvSpPr>
          <p:spPr>
            <a:xfrm>
              <a:off x="6637694" y="1706345"/>
              <a:ext cx="14102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VC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95B130D-DE34-DE18-5D53-31DEC93BE1C7}"/>
                </a:ext>
              </a:extLst>
            </p:cNvPr>
            <p:cNvCxnSpPr>
              <a:cxnSpLocks/>
            </p:cNvCxnSpPr>
            <p:nvPr/>
          </p:nvCxnSpPr>
          <p:spPr>
            <a:xfrm>
              <a:off x="6410858" y="1798678"/>
              <a:ext cx="182880" cy="0"/>
            </a:xfrm>
            <a:prstGeom prst="line">
              <a:avLst/>
            </a:prstGeom>
            <a:noFill/>
            <a:ln w="28575" cap="flat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C594B6-85D6-BCC3-6848-252834CB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1BA1E5-8885-0389-E1C0-422E3821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308296-853A-C4E4-CF16-EBEF6E8F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 Demands Corporate Attention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D1DC6DD5-F255-C941-5E7C-F73CC27CD2F4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More CVCs Are Excited About AI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Trends That CVCs Are Most Excited About</a:t>
            </a:r>
            <a:r>
              <a:rPr kumimoji="0" lang="en-US" sz="1400" b="0" i="0" u="none" strike="noStrike" kern="1200" cap="none" spc="30" normalizeH="0" baseline="3000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40E6A92-EB95-B7FE-CB01-309B12B44A7C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CVCs Capture Growing Share of AI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Share of Global CVC and VC Investment in AI Companies</a:t>
            </a:r>
            <a:r>
              <a:rPr kumimoji="0" lang="en-US" sz="1400" b="0" i="0" u="none" strike="noStrike" kern="1200" cap="none" spc="30" normalizeH="0" baseline="3000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0C3783-D725-6CC0-0F14-64C4B35CC66B}"/>
              </a:ext>
            </a:extLst>
          </p:cNvPr>
          <p:cNvSpPr/>
          <p:nvPr/>
        </p:nvSpPr>
        <p:spPr>
          <a:xfrm>
            <a:off x="457200" y="1845893"/>
            <a:ext cx="253757" cy="126879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AD6AE2-14C3-3543-DDB9-C7948B71CD51}"/>
              </a:ext>
            </a:extLst>
          </p:cNvPr>
          <p:cNvSpPr txBox="1"/>
          <p:nvPr/>
        </p:nvSpPr>
        <p:spPr>
          <a:xfrm>
            <a:off x="768495" y="1816999"/>
            <a:ext cx="34881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en-US" spc="30"/>
              <a:t>2024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D37B33-6B2C-1342-2E62-A2954CA1E435}"/>
              </a:ext>
            </a:extLst>
          </p:cNvPr>
          <p:cNvSpPr/>
          <p:nvPr/>
        </p:nvSpPr>
        <p:spPr>
          <a:xfrm>
            <a:off x="1350839" y="1845893"/>
            <a:ext cx="253757" cy="126879"/>
          </a:xfrm>
          <a:prstGeom prst="rect">
            <a:avLst/>
          </a:prstGeom>
          <a:solidFill>
            <a:srgbClr val="1E5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DFBA1C-EC5D-278D-0330-51919D5D8C0B}"/>
              </a:ext>
            </a:extLst>
          </p:cNvPr>
          <p:cNvSpPr txBox="1"/>
          <p:nvPr/>
        </p:nvSpPr>
        <p:spPr>
          <a:xfrm>
            <a:off x="1662134" y="1816999"/>
            <a:ext cx="34881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en-US" spc="30"/>
              <a:t>2025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86D628-48C6-50B7-047D-13A944EECD9C}"/>
              </a:ext>
            </a:extLst>
          </p:cNvPr>
          <p:cNvGrpSpPr/>
          <p:nvPr/>
        </p:nvGrpSpPr>
        <p:grpSpPr>
          <a:xfrm>
            <a:off x="6843015" y="1812786"/>
            <a:ext cx="606422" cy="184666"/>
            <a:chOff x="6410858" y="1706345"/>
            <a:chExt cx="444281" cy="18466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51C729-6FD5-5C29-D606-A4C4B856B6B6}"/>
                </a:ext>
              </a:extLst>
            </p:cNvPr>
            <p:cNvSpPr txBox="1"/>
            <p:nvPr/>
          </p:nvSpPr>
          <p:spPr>
            <a:xfrm>
              <a:off x="6637686" y="1706345"/>
              <a:ext cx="21745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CVC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30AFBF0-6B27-80A1-7794-BAEE7416514C}"/>
                </a:ext>
              </a:extLst>
            </p:cNvPr>
            <p:cNvCxnSpPr>
              <a:cxnSpLocks/>
            </p:cNvCxnSpPr>
            <p:nvPr/>
          </p:nvCxnSpPr>
          <p:spPr>
            <a:xfrm>
              <a:off x="6410858" y="1798678"/>
              <a:ext cx="182880" cy="0"/>
            </a:xfrm>
            <a:prstGeom prst="line">
              <a:avLst/>
            </a:prstGeom>
            <a:noFill/>
            <a:ln w="28575" cap="flat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D291BB6-4387-7750-7336-C03C2881C9EF}"/>
              </a:ext>
            </a:extLst>
          </p:cNvPr>
          <p:cNvSpPr txBox="1"/>
          <p:nvPr/>
        </p:nvSpPr>
        <p:spPr>
          <a:xfrm>
            <a:off x="3187233" y="6368702"/>
            <a:ext cx="5562739" cy="29084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Notes: 1) Respondents were allowed to choose multiple technologies. 2) CVC participation rate looks at the total size of the deal, including investment from VC investors participating in the round. </a:t>
            </a:r>
            <a:b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</a:b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survey, </a:t>
            </a:r>
            <a:r>
              <a:rPr lang="en-US" sz="700" err="1">
                <a:solidFill>
                  <a:schemeClr val="accent3"/>
                </a:solidFill>
                <a:cs typeface="SVBSans" panose="020B0504030101020102" pitchFamily="34" charset="0"/>
              </a:rPr>
              <a:t>PitchBook</a:t>
            </a: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 Data, Inc. and SVB analysis.</a:t>
            </a:r>
          </a:p>
        </p:txBody>
      </p:sp>
    </p:spTree>
    <p:extLst>
      <p:ext uri="{BB962C8B-B14F-4D97-AF65-F5344CB8AC3E}">
        <p14:creationId xmlns:p14="http://schemas.microsoft.com/office/powerpoint/2010/main" val="3746042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97853BD-BBFF-470C-5D33-370A8D790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C1802C1-A222-3AF4-5235-57138DF07E52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890510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Financial CVCs: Performance Tied to Bonus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Share of Performance of Portfolio Tied to Annual Bonus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2753DC6-C108-774B-4D93-E933869B26FA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50% of Those That Don’t Get Carry Get Bonus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What CVCs Report Offering Instead of Carry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C4936F-12E2-7D4F-3D8E-E55795EB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CD2B98-DB60-BAF1-70D8-1CBE911B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30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5E4EFF-D443-9967-A96D-7AC8B13DD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Carry On, My Wayward Fund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67E091-E087-3BFF-EFE0-57F9CFCA1699}"/>
              </a:ext>
            </a:extLst>
          </p:cNvPr>
          <p:cNvSpPr txBox="1"/>
          <p:nvPr/>
        </p:nvSpPr>
        <p:spPr>
          <a:xfrm>
            <a:off x="3187233" y="6465652"/>
            <a:ext cx="5562739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b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</a:b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64C9E9-C033-6073-C97B-1A24BCBCADDD}"/>
              </a:ext>
            </a:extLst>
          </p:cNvPr>
          <p:cNvGrpSpPr/>
          <p:nvPr/>
        </p:nvGrpSpPr>
        <p:grpSpPr>
          <a:xfrm>
            <a:off x="482600" y="4742024"/>
            <a:ext cx="4335780" cy="735414"/>
            <a:chOff x="6434218" y="-440146"/>
            <a:chExt cx="2863850" cy="73541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69E106-114D-EE08-D763-802B7B0EC761}"/>
                </a:ext>
              </a:extLst>
            </p:cNvPr>
            <p:cNvSpPr txBox="1"/>
            <p:nvPr/>
          </p:nvSpPr>
          <p:spPr>
            <a:xfrm>
              <a:off x="6718490" y="110602"/>
              <a:ext cx="86180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3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Maturity Level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7B11A1-B634-70A3-2375-24E11F7B02FF}"/>
                </a:ext>
              </a:extLst>
            </p:cNvPr>
            <p:cNvSpPr txBox="1"/>
            <p:nvPr/>
          </p:nvSpPr>
          <p:spPr>
            <a:xfrm>
              <a:off x="8104307" y="110602"/>
              <a:ext cx="103416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3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CVC Primary Goal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01AFF53-20FF-69F0-A8CB-C4F9335AEB4E}"/>
                </a:ext>
              </a:extLst>
            </p:cNvPr>
            <p:cNvGrpSpPr/>
            <p:nvPr/>
          </p:nvGrpSpPr>
          <p:grpSpPr>
            <a:xfrm>
              <a:off x="6434218" y="-440146"/>
              <a:ext cx="2863850" cy="625631"/>
              <a:chOff x="4419600" y="2527300"/>
              <a:chExt cx="2914426" cy="51435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00A0484-B3FE-77E6-D33A-12024B3EA3B8}"/>
                  </a:ext>
                </a:extLst>
              </p:cNvPr>
              <p:cNvCxnSpPr/>
              <p:nvPr/>
            </p:nvCxnSpPr>
            <p:spPr>
              <a:xfrm>
                <a:off x="5880100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F8853427-47B8-A10D-2AFF-ACF9AFDEA1F7}"/>
                  </a:ext>
                </a:extLst>
              </p:cNvPr>
              <p:cNvCxnSpPr/>
              <p:nvPr/>
            </p:nvCxnSpPr>
            <p:spPr>
              <a:xfrm>
                <a:off x="7334026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7FAB2E4-B22C-94D6-E34C-3EBEF40D12A6}"/>
                  </a:ext>
                </a:extLst>
              </p:cNvPr>
              <p:cNvCxnSpPr/>
              <p:nvPr/>
            </p:nvCxnSpPr>
            <p:spPr>
              <a:xfrm>
                <a:off x="4419600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1" name="Content Placeholder 11">
            <a:extLst>
              <a:ext uri="{FF2B5EF4-FFF2-40B4-BE49-F238E27FC236}">
                <a16:creationId xmlns:a16="http://schemas.microsoft.com/office/drawing/2014/main" id="{4248AD33-9C3C-7BC6-2DFB-2232C3E0E7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520374"/>
              </p:ext>
            </p:extLst>
          </p:nvPr>
        </p:nvGraphicFramePr>
        <p:xfrm>
          <a:off x="487680" y="2153920"/>
          <a:ext cx="5143500" cy="307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15">
            <a:extLst>
              <a:ext uri="{FF2B5EF4-FFF2-40B4-BE49-F238E27FC236}">
                <a16:creationId xmlns:a16="http://schemas.microsoft.com/office/drawing/2014/main" id="{44473962-D5EB-359E-B1BC-243398F2F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851255"/>
              </p:ext>
            </p:extLst>
          </p:nvPr>
        </p:nvGraphicFramePr>
        <p:xfrm>
          <a:off x="5926830" y="2324556"/>
          <a:ext cx="4893570" cy="307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5857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DFEEE-6C85-7CD1-C4A4-7C45DF17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129633-5525-46DF-EA84-6FCE91747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75FFFE-6EE0-60B4-2B15-3B070DD5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112F0B0-0E70-22CC-6428-48506073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Houston, We Have a Disconnect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B90E667-42A5-801F-3CE9-062B08634A42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CVCs Report to a Range of Execs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Who the CVC Reports to at the Parent Organization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89F951C-82A7-267B-E468-E07A8873BAC6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4791301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New CVCs Struggle Most with Execs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Share of CVCs That Think the Exec Sponsor Understands VC and Its Norms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07CA72-A573-1873-7DBD-0EDDCC82E0AD}"/>
              </a:ext>
            </a:extLst>
          </p:cNvPr>
          <p:cNvSpPr txBox="1"/>
          <p:nvPr/>
        </p:nvSpPr>
        <p:spPr>
          <a:xfrm>
            <a:off x="3187233" y="6343054"/>
            <a:ext cx="5562739" cy="31649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Notes: 1) Respondents could choose more than one option. The multiple category breaks down the number of responses that included that option, among other options provided.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98F92FC-9E68-FFE2-E147-8BF78D59E52F}"/>
              </a:ext>
            </a:extLst>
          </p:cNvPr>
          <p:cNvGrpSpPr/>
          <p:nvPr/>
        </p:nvGrpSpPr>
        <p:grpSpPr>
          <a:xfrm>
            <a:off x="6096000" y="4742024"/>
            <a:ext cx="4335780" cy="735414"/>
            <a:chOff x="6434218" y="-440146"/>
            <a:chExt cx="2863850" cy="73541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7DB9DD-69B5-2428-120F-88D7AA1E406A}"/>
                </a:ext>
              </a:extLst>
            </p:cNvPr>
            <p:cNvSpPr txBox="1"/>
            <p:nvPr/>
          </p:nvSpPr>
          <p:spPr>
            <a:xfrm>
              <a:off x="6718490" y="110602"/>
              <a:ext cx="86180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3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Maturity Level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C8DBDD-9EF5-4A90-0E19-DFA5617A6E48}"/>
                </a:ext>
              </a:extLst>
            </p:cNvPr>
            <p:cNvSpPr txBox="1"/>
            <p:nvPr/>
          </p:nvSpPr>
          <p:spPr>
            <a:xfrm>
              <a:off x="8104307" y="110602"/>
              <a:ext cx="1034164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3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CVC Primary Goal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265AD3-1D27-C530-C618-489D74E3DFDB}"/>
                </a:ext>
              </a:extLst>
            </p:cNvPr>
            <p:cNvGrpSpPr/>
            <p:nvPr/>
          </p:nvGrpSpPr>
          <p:grpSpPr>
            <a:xfrm>
              <a:off x="6434218" y="-440146"/>
              <a:ext cx="2863850" cy="625631"/>
              <a:chOff x="4419600" y="2527300"/>
              <a:chExt cx="2914426" cy="51435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8CBECC9-ABFA-7288-4BC2-27CB95B47E0F}"/>
                  </a:ext>
                </a:extLst>
              </p:cNvPr>
              <p:cNvCxnSpPr/>
              <p:nvPr/>
            </p:nvCxnSpPr>
            <p:spPr>
              <a:xfrm>
                <a:off x="5880100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7BDD47F5-DF2B-421D-1CCC-4A2795FF1603}"/>
                  </a:ext>
                </a:extLst>
              </p:cNvPr>
              <p:cNvCxnSpPr/>
              <p:nvPr/>
            </p:nvCxnSpPr>
            <p:spPr>
              <a:xfrm>
                <a:off x="7334026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2A8582F-FE52-6C54-A23B-DCF02CE37276}"/>
                  </a:ext>
                </a:extLst>
              </p:cNvPr>
              <p:cNvCxnSpPr/>
              <p:nvPr/>
            </p:nvCxnSpPr>
            <p:spPr>
              <a:xfrm>
                <a:off x="4419600" y="2527300"/>
                <a:ext cx="0" cy="514350"/>
              </a:xfrm>
              <a:prstGeom prst="line">
                <a:avLst/>
              </a:prstGeom>
              <a:ln w="63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0DCDD8-C18F-6371-1B9F-640869A8F273}"/>
              </a:ext>
            </a:extLst>
          </p:cNvPr>
          <p:cNvCxnSpPr>
            <a:cxnSpLocks/>
          </p:cNvCxnSpPr>
          <p:nvPr/>
        </p:nvCxnSpPr>
        <p:spPr>
          <a:xfrm flipV="1">
            <a:off x="3309805" y="2748271"/>
            <a:ext cx="1114269" cy="197577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2AD3C7-CE7E-C529-34A5-73432E346BC9}"/>
              </a:ext>
            </a:extLst>
          </p:cNvPr>
          <p:cNvCxnSpPr>
            <a:cxnSpLocks/>
          </p:cNvCxnSpPr>
          <p:nvPr/>
        </p:nvCxnSpPr>
        <p:spPr>
          <a:xfrm>
            <a:off x="3360456" y="4318376"/>
            <a:ext cx="1025940" cy="656019"/>
          </a:xfrm>
          <a:prstGeom prst="line">
            <a:avLst/>
          </a:prstGeom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6E20414-7A67-6EF2-2CC9-0CEDCC3A3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637536"/>
              </p:ext>
            </p:extLst>
          </p:nvPr>
        </p:nvGraphicFramePr>
        <p:xfrm>
          <a:off x="6025113" y="2017486"/>
          <a:ext cx="5214386" cy="325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18">
            <a:extLst>
              <a:ext uri="{FF2B5EF4-FFF2-40B4-BE49-F238E27FC236}">
                <a16:creationId xmlns:a16="http://schemas.microsoft.com/office/drawing/2014/main" id="{63EC7819-9F16-3117-01AE-A10D04B3CF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376791"/>
              </p:ext>
            </p:extLst>
          </p:nvPr>
        </p:nvGraphicFramePr>
        <p:xfrm>
          <a:off x="206860" y="2065723"/>
          <a:ext cx="4864671" cy="325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ontent Placeholder 21">
            <a:extLst>
              <a:ext uri="{FF2B5EF4-FFF2-40B4-BE49-F238E27FC236}">
                <a16:creationId xmlns:a16="http://schemas.microsoft.com/office/drawing/2014/main" id="{9124A8DC-0159-7618-C140-2046A48355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858924"/>
              </p:ext>
            </p:extLst>
          </p:nvPr>
        </p:nvGraphicFramePr>
        <p:xfrm>
          <a:off x="3599229" y="2502264"/>
          <a:ext cx="2373245" cy="273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2FFDAD70-EFD6-6DD7-52BB-EC781A28231F}"/>
              </a:ext>
            </a:extLst>
          </p:cNvPr>
          <p:cNvSpPr txBox="1"/>
          <p:nvPr/>
        </p:nvSpPr>
        <p:spPr>
          <a:xfrm>
            <a:off x="4467487" y="2169431"/>
            <a:ext cx="1722050" cy="505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rgbClr val="003149"/>
                </a:solidFill>
              </a:rPr>
              <a:t>Among Those</a:t>
            </a:r>
            <a:br>
              <a:rPr lang="en-US" sz="1200">
                <a:solidFill>
                  <a:srgbClr val="003149"/>
                </a:solidFill>
              </a:rPr>
            </a:br>
            <a:r>
              <a:rPr lang="en-US" sz="1200">
                <a:solidFill>
                  <a:srgbClr val="003149"/>
                </a:solidFill>
              </a:rPr>
              <a:t>Who Chose 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rgbClr val="003149"/>
                </a:solidFill>
              </a:rPr>
              <a:t>Multiple Options: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6CF2F03-6C49-E13D-AE32-EA4BEC3F6D4D}"/>
              </a:ext>
            </a:extLst>
          </p:cNvPr>
          <p:cNvSpPr/>
          <p:nvPr/>
        </p:nvSpPr>
        <p:spPr>
          <a:xfrm>
            <a:off x="2246189" y="2154960"/>
            <a:ext cx="94061" cy="130239"/>
          </a:xfrm>
          <a:custGeom>
            <a:avLst/>
            <a:gdLst>
              <a:gd name="connsiteX0" fmla="*/ 61912 w 61912"/>
              <a:gd name="connsiteY0" fmla="*/ 61913 h 61913"/>
              <a:gd name="connsiteX1" fmla="*/ 61912 w 61912"/>
              <a:gd name="connsiteY1" fmla="*/ 0 h 61913"/>
              <a:gd name="connsiteX2" fmla="*/ 0 w 61912"/>
              <a:gd name="connsiteY2" fmla="*/ 0 h 6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" h="61913">
                <a:moveTo>
                  <a:pt x="61912" y="61913"/>
                </a:moveTo>
                <a:lnTo>
                  <a:pt x="61912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2E62D7E-7F2F-3CBD-8FE6-86A4B57E0EAB}"/>
              </a:ext>
            </a:extLst>
          </p:cNvPr>
          <p:cNvSpPr/>
          <p:nvPr/>
        </p:nvSpPr>
        <p:spPr>
          <a:xfrm flipH="1">
            <a:off x="2539225" y="2180284"/>
            <a:ext cx="94061" cy="209829"/>
          </a:xfrm>
          <a:custGeom>
            <a:avLst/>
            <a:gdLst>
              <a:gd name="connsiteX0" fmla="*/ 61912 w 61912"/>
              <a:gd name="connsiteY0" fmla="*/ 61913 h 61913"/>
              <a:gd name="connsiteX1" fmla="*/ 61912 w 61912"/>
              <a:gd name="connsiteY1" fmla="*/ 0 h 61913"/>
              <a:gd name="connsiteX2" fmla="*/ 0 w 61912"/>
              <a:gd name="connsiteY2" fmla="*/ 0 h 6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" h="61913">
                <a:moveTo>
                  <a:pt x="61912" y="61913"/>
                </a:moveTo>
                <a:lnTo>
                  <a:pt x="61912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A9FA2DF-453C-39C4-33F5-FC85B7E13E9F}"/>
              </a:ext>
            </a:extLst>
          </p:cNvPr>
          <p:cNvSpPr/>
          <p:nvPr/>
        </p:nvSpPr>
        <p:spPr>
          <a:xfrm flipH="1">
            <a:off x="2933561" y="2523971"/>
            <a:ext cx="101297" cy="198975"/>
          </a:xfrm>
          <a:custGeom>
            <a:avLst/>
            <a:gdLst>
              <a:gd name="connsiteX0" fmla="*/ 61912 w 61912"/>
              <a:gd name="connsiteY0" fmla="*/ 61913 h 61913"/>
              <a:gd name="connsiteX1" fmla="*/ 61912 w 61912"/>
              <a:gd name="connsiteY1" fmla="*/ 0 h 61913"/>
              <a:gd name="connsiteX2" fmla="*/ 0 w 61912"/>
              <a:gd name="connsiteY2" fmla="*/ 0 h 6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12" h="61913">
                <a:moveTo>
                  <a:pt x="61912" y="61913"/>
                </a:moveTo>
                <a:lnTo>
                  <a:pt x="61912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6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930E0-56CA-DF12-87A9-79C928ED8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935045-A042-FBA5-AE43-57909D6C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EC0E3-72C7-4F61-AC40-4BF9B46EA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16CCCF2-36F6-8766-A368-949DEF92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Houston, We Have a Disconnect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0736F4-136F-3F18-1EBB-FB53DA7F58A9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70788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Half of Execs Lack Familiarity With Process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Reported Reasons That Execs Don’t Understand 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VC Norms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7EA2574-D8D5-0B0F-F185-AD5C9D22706B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4791301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CFOs, CTOs Least Familiar with VC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Share of CVCs Reporting Execs Lack Investment Process Knowledge, by Reporting Line</a:t>
            </a:r>
            <a:r>
              <a:rPr kumimoji="0" lang="en-US" sz="1400" b="0" i="0" u="none" strike="noStrike" kern="1200" cap="none" spc="30" normalizeH="0" baseline="3000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373C7-E182-1B13-6656-5A699E7F1AF0}"/>
              </a:ext>
            </a:extLst>
          </p:cNvPr>
          <p:cNvSpPr txBox="1"/>
          <p:nvPr/>
        </p:nvSpPr>
        <p:spPr>
          <a:xfrm>
            <a:off x="3187233" y="6343054"/>
            <a:ext cx="5562739" cy="31649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Notes: 1) Respondents could choose more than one option. The multiple category breaks down the number of responses that included that option, among other options provided.</a:t>
            </a:r>
          </a:p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aphicFrame>
        <p:nvGraphicFramePr>
          <p:cNvPr id="8" name="Content Placeholder 175">
            <a:extLst>
              <a:ext uri="{FF2B5EF4-FFF2-40B4-BE49-F238E27FC236}">
                <a16:creationId xmlns:a16="http://schemas.microsoft.com/office/drawing/2014/main" id="{2E9F82AA-5829-09DE-2B74-1D195FD2F4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635851"/>
              </p:ext>
            </p:extLst>
          </p:nvPr>
        </p:nvGraphicFramePr>
        <p:xfrm>
          <a:off x="5960382" y="1857829"/>
          <a:ext cx="5505904" cy="359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ontent Placeholder 13">
            <a:extLst>
              <a:ext uri="{FF2B5EF4-FFF2-40B4-BE49-F238E27FC236}">
                <a16:creationId xmlns:a16="http://schemas.microsoft.com/office/drawing/2014/main" id="{314B9EE1-73BF-1904-348A-EE0856D9D5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17526"/>
              </p:ext>
            </p:extLst>
          </p:nvPr>
        </p:nvGraphicFramePr>
        <p:xfrm>
          <a:off x="365124" y="2138493"/>
          <a:ext cx="4903562" cy="3581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775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C2699-398D-1DCA-4FB0-2206F134F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22C84E0-15E0-B521-5D72-C4B49E1AEE18}"/>
              </a:ext>
            </a:extLst>
          </p:cNvPr>
          <p:cNvGrpSpPr/>
          <p:nvPr/>
        </p:nvGrpSpPr>
        <p:grpSpPr>
          <a:xfrm>
            <a:off x="449943" y="2293257"/>
            <a:ext cx="5277907" cy="3370734"/>
            <a:chOff x="1381732" y="3007587"/>
            <a:chExt cx="3886689" cy="2482233"/>
          </a:xfrm>
        </p:grpSpPr>
        <p:graphicFrame>
          <p:nvGraphicFramePr>
            <p:cNvPr id="4" name="Content Placeholder 33">
              <a:extLst>
                <a:ext uri="{FF2B5EF4-FFF2-40B4-BE49-F238E27FC236}">
                  <a16:creationId xmlns:a16="http://schemas.microsoft.com/office/drawing/2014/main" id="{51050D5F-25B4-BB53-7FD7-8B89D7BE157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52706097"/>
                </p:ext>
              </p:extLst>
            </p:nvPr>
          </p:nvGraphicFramePr>
          <p:xfrm>
            <a:off x="1971184" y="3007587"/>
            <a:ext cx="3297237" cy="24822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184CCB-A923-7FB9-FF0B-752C7A5784A8}"/>
                </a:ext>
              </a:extLst>
            </p:cNvPr>
            <p:cNvSpPr/>
            <p:nvPr/>
          </p:nvSpPr>
          <p:spPr>
            <a:xfrm>
              <a:off x="2010006" y="3136208"/>
              <a:ext cx="2714624" cy="630165"/>
            </a:xfrm>
            <a:prstGeom prst="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01319EE-5AF1-7968-F877-2A49A4C4BBA0}"/>
                </a:ext>
              </a:extLst>
            </p:cNvPr>
            <p:cNvSpPr txBox="1"/>
            <p:nvPr/>
          </p:nvSpPr>
          <p:spPr>
            <a:xfrm>
              <a:off x="1389019" y="3136183"/>
              <a:ext cx="598667" cy="2979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>
                  <a:solidFill>
                    <a:schemeClr val="bg2"/>
                  </a:solidFill>
                </a:rPr>
                <a:t>More</a:t>
              </a:r>
            </a:p>
            <a:p>
              <a:pPr algn="l"/>
              <a:r>
                <a:rPr lang="en-US" sz="1200">
                  <a:solidFill>
                    <a:schemeClr val="bg2"/>
                  </a:solidFill>
                </a:rPr>
                <a:t>Dependent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01584C-F57D-2198-A026-0C5CC63EDE85}"/>
                </a:ext>
              </a:extLst>
            </p:cNvPr>
            <p:cNvSpPr txBox="1"/>
            <p:nvPr/>
          </p:nvSpPr>
          <p:spPr>
            <a:xfrm>
              <a:off x="1381732" y="4988433"/>
              <a:ext cx="598667" cy="2979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>
                  <a:solidFill>
                    <a:schemeClr val="bg2"/>
                  </a:solidFill>
                </a:rPr>
                <a:t>Less</a:t>
              </a:r>
            </a:p>
            <a:p>
              <a:pPr algn="l"/>
              <a:r>
                <a:rPr lang="en-US" sz="1200">
                  <a:solidFill>
                    <a:schemeClr val="bg2"/>
                  </a:solidFill>
                </a:rPr>
                <a:t>Dependent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CF4D9860-349A-F7A7-BD07-5BCBA3BCD40C}"/>
                </a:ext>
              </a:extLst>
            </p:cNvPr>
            <p:cNvCxnSpPr>
              <a:cxnSpLocks/>
            </p:cNvCxnSpPr>
            <p:nvPr/>
          </p:nvCxnSpPr>
          <p:spPr>
            <a:xfrm>
              <a:off x="1817196" y="3451471"/>
              <a:ext cx="0" cy="1628775"/>
            </a:xfrm>
            <a:prstGeom prst="line">
              <a:avLst/>
            </a:prstGeom>
            <a:ln>
              <a:solidFill>
                <a:schemeClr val="accent3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332295-4CB7-F9A9-BB4A-09BC8E04A7DA}"/>
                </a:ext>
              </a:extLst>
            </p:cNvPr>
            <p:cNvSpPr txBox="1"/>
            <p:nvPr/>
          </p:nvSpPr>
          <p:spPr>
            <a:xfrm>
              <a:off x="4687334" y="3368888"/>
              <a:ext cx="376517" cy="15388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 spc="30">
                  <a:solidFill>
                    <a:schemeClr val="bg2"/>
                  </a:solidFill>
                </a:rPr>
                <a:t>52%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C6F55D-6471-F659-B2F6-FC85320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41CBC-F881-F637-83B7-A118449E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B44025-48BD-859F-8638-802D0FBE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Parent Trap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D3732A-1169-75B3-36D2-E1D1EFCEE53D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70788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Half of CVCs Are Dependent on Parent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Distribution of CVCs by Their Level of Independence 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from Parent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0C213C4-ACF4-1444-A280-E3DF362799C0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Financial CVCs Become More Independent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Changing Dependence on the Parent by Strategy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555411-BBD4-EB20-D3D1-0791BEF70E16}"/>
              </a:ext>
            </a:extLst>
          </p:cNvPr>
          <p:cNvSpPr/>
          <p:nvPr/>
        </p:nvSpPr>
        <p:spPr>
          <a:xfrm>
            <a:off x="6099934" y="1845893"/>
            <a:ext cx="253757" cy="12687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0C835A-C14F-B9FF-1B31-F256C523003E}"/>
              </a:ext>
            </a:extLst>
          </p:cNvPr>
          <p:cNvSpPr txBox="1"/>
          <p:nvPr/>
        </p:nvSpPr>
        <p:spPr>
          <a:xfrm>
            <a:off x="6411229" y="1816999"/>
            <a:ext cx="11137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More Dependent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4B8E36D-D737-3FC0-A061-A8584E29D1DD}"/>
              </a:ext>
            </a:extLst>
          </p:cNvPr>
          <p:cNvSpPr/>
          <p:nvPr/>
        </p:nvSpPr>
        <p:spPr>
          <a:xfrm>
            <a:off x="7668727" y="1845893"/>
            <a:ext cx="253757" cy="12687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DDC855-E4A8-40D3-558B-05C416F0BDE5}"/>
              </a:ext>
            </a:extLst>
          </p:cNvPr>
          <p:cNvSpPr txBox="1"/>
          <p:nvPr/>
        </p:nvSpPr>
        <p:spPr>
          <a:xfrm>
            <a:off x="7980022" y="1816999"/>
            <a:ext cx="115108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Staying the Same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397B632-D383-8E6F-AAB5-E362E36DE7FD}"/>
              </a:ext>
            </a:extLst>
          </p:cNvPr>
          <p:cNvSpPr/>
          <p:nvPr/>
        </p:nvSpPr>
        <p:spPr>
          <a:xfrm>
            <a:off x="9268524" y="1845893"/>
            <a:ext cx="253757" cy="126879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B6E8ABE-75BA-DFCC-0F87-3C90220F9ACA}"/>
              </a:ext>
            </a:extLst>
          </p:cNvPr>
          <p:cNvSpPr txBox="1"/>
          <p:nvPr/>
        </p:nvSpPr>
        <p:spPr>
          <a:xfrm>
            <a:off x="9579819" y="1816999"/>
            <a:ext cx="122116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More Independent</a:t>
            </a:r>
          </a:p>
        </p:txBody>
      </p:sp>
      <p:graphicFrame>
        <p:nvGraphicFramePr>
          <p:cNvPr id="48" name="Content Placeholder 47">
            <a:extLst>
              <a:ext uri="{FF2B5EF4-FFF2-40B4-BE49-F238E27FC236}">
                <a16:creationId xmlns:a16="http://schemas.microsoft.com/office/drawing/2014/main" id="{815343F4-DE60-BF63-021D-7DF2D566E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344754"/>
              </p:ext>
            </p:extLst>
          </p:nvPr>
        </p:nvGraphicFramePr>
        <p:xfrm>
          <a:off x="5972003" y="2348708"/>
          <a:ext cx="5145087" cy="318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8838453-1644-3192-ACA3-CA69D53BC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711153"/>
              </p:ext>
            </p:extLst>
          </p:nvPr>
        </p:nvGraphicFramePr>
        <p:xfrm>
          <a:off x="3562344" y="3590834"/>
          <a:ext cx="1541469" cy="1716100"/>
        </p:xfrm>
        <a:graphic>
          <a:graphicData uri="http://schemas.openxmlformats.org/drawingml/2006/table">
            <a:tbl>
              <a:tblPr/>
              <a:tblGrid>
                <a:gridCol w="382332">
                  <a:extLst>
                    <a:ext uri="{9D8B030D-6E8A-4147-A177-3AD203B41FA5}">
                      <a16:colId xmlns:a16="http://schemas.microsoft.com/office/drawing/2014/main" val="1631073276"/>
                    </a:ext>
                  </a:extLst>
                </a:gridCol>
                <a:gridCol w="1159137">
                  <a:extLst>
                    <a:ext uri="{9D8B030D-6E8A-4147-A177-3AD203B41FA5}">
                      <a16:colId xmlns:a16="http://schemas.microsoft.com/office/drawing/2014/main" val="1723672086"/>
                    </a:ext>
                  </a:extLst>
                </a:gridCol>
              </a:tblGrid>
              <a:tr h="2527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404040"/>
                          </a:solidFill>
                          <a:latin typeface="+mn-lt"/>
                        </a:rPr>
                        <a:t>Average Score by Group</a:t>
                      </a:r>
                    </a:p>
                  </a:txBody>
                  <a:tcPr marL="97878" marR="97878" marT="48938" marB="48938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404040"/>
                        </a:solidFill>
                        <a:latin typeface="+mn-lt"/>
                        <a:cs typeface="SVBSans-Bold" panose="020B0804030101020102" pitchFamily="34" charset="0"/>
                      </a:endParaRPr>
                    </a:p>
                  </a:txBody>
                  <a:tcPr marL="81684" marR="81684" marT="40841" marB="40841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84801"/>
                  </a:ext>
                </a:extLst>
              </a:tr>
              <a:tr h="16460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404040"/>
                          </a:solidFill>
                          <a:latin typeface="+mn-lt"/>
                        </a:rPr>
                        <a:t>8.7</a:t>
                      </a: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00C57B"/>
                          </a:solidFill>
                          <a:latin typeface="+mn-lt"/>
                          <a:cs typeface="SVBSans-Bold" panose="020B0804030101020102" pitchFamily="34" charset="0"/>
                        </a:rPr>
                        <a:t>Financial</a:t>
                      </a: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412545"/>
                  </a:ext>
                </a:extLst>
              </a:tr>
              <a:tr h="164602">
                <a:tc>
                  <a:txBody>
                    <a:bodyPr/>
                    <a:lstStyle/>
                    <a:p>
                      <a:pPr marL="0" marR="0" lvl="0" indent="0" algn="ctr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Bierstadt"/>
                          <a:ea typeface="+mn-ea"/>
                          <a:cs typeface="+mn-cs"/>
                        </a:rPr>
                        <a:t>6.3</a:t>
                      </a: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0D3E66"/>
                          </a:solidFill>
                          <a:latin typeface="+mn-lt"/>
                          <a:cs typeface="SVBSans-Bold" panose="020B0804030101020102" pitchFamily="34" charset="0"/>
                        </a:rPr>
                        <a:t>Bellwether</a:t>
                      </a: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972867"/>
                  </a:ext>
                </a:extLst>
              </a:tr>
              <a:tr h="164602">
                <a:tc>
                  <a:txBody>
                    <a:bodyPr/>
                    <a:lstStyle/>
                    <a:p>
                      <a:pPr marL="0" marR="0" lvl="0" indent="0" algn="ctr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5.4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Bierstadt"/>
                        <a:ea typeface="+mn-ea"/>
                        <a:cs typeface="+mn-cs"/>
                      </a:endParaRP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rgbClr val="DFBA00"/>
                          </a:solidFill>
                          <a:latin typeface="+mn-lt"/>
                          <a:cs typeface="SVBSans-Bold" panose="020B0804030101020102" pitchFamily="34" charset="0"/>
                        </a:rPr>
                        <a:t>Mature</a:t>
                      </a: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299737"/>
                  </a:ext>
                </a:extLst>
              </a:tr>
              <a:tr h="164602">
                <a:tc>
                  <a:txBody>
                    <a:bodyPr/>
                    <a:lstStyle/>
                    <a:p>
                      <a:pPr marL="0" marR="0" lvl="0" indent="0" algn="ctr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Bierstadt"/>
                          <a:ea typeface="+mn-ea"/>
                          <a:cs typeface="+mn-cs"/>
                        </a:rPr>
                        <a:t>4.8</a:t>
                      </a: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1100" b="0" kern="1200">
                          <a:solidFill>
                            <a:srgbClr val="00BCFE"/>
                          </a:solidFill>
                          <a:latin typeface="+mn-lt"/>
                          <a:ea typeface="+mn-ea"/>
                          <a:cs typeface="+mn-cs"/>
                        </a:rPr>
                        <a:t>Hybrid</a:t>
                      </a: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897598"/>
                  </a:ext>
                </a:extLst>
              </a:tr>
              <a:tr h="164602">
                <a:tc>
                  <a:txBody>
                    <a:bodyPr/>
                    <a:lstStyle/>
                    <a:p>
                      <a:pPr marL="0" marR="0" lvl="0" indent="0" algn="ctr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Bierstad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>
                          <a:solidFill>
                            <a:srgbClr val="33CBCB"/>
                          </a:solidFill>
                          <a:latin typeface="+mn-lt"/>
                          <a:ea typeface="+mn-ea"/>
                          <a:cs typeface="+mn-cs"/>
                        </a:rPr>
                        <a:t>Newbie</a:t>
                      </a:r>
                      <a:endParaRPr lang="en-US" sz="1100" b="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744901"/>
                  </a:ext>
                </a:extLst>
              </a:tr>
              <a:tr h="164602">
                <a:tc>
                  <a:txBody>
                    <a:bodyPr/>
                    <a:lstStyle/>
                    <a:p>
                      <a:pPr marL="0" marR="0" lvl="0" indent="0" algn="ctr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Bierstadt"/>
                          <a:ea typeface="+mn-ea"/>
                          <a:cs typeface="+mn-cs"/>
                        </a:rPr>
                        <a:t>3.1</a:t>
                      </a: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1100" b="0" kern="120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Middle Maturity</a:t>
                      </a:r>
                      <a:endParaRPr lang="en-US" sz="1100" b="0" kern="120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934427"/>
                  </a:ext>
                </a:extLst>
              </a:tr>
              <a:tr h="164602">
                <a:tc>
                  <a:txBody>
                    <a:bodyPr/>
                    <a:lstStyle/>
                    <a:p>
                      <a:pPr marL="0" marR="0" lvl="0" indent="0" algn="ctr" defTabSz="9144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Bierstad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15" rtl="0" eaLnBrk="1" latinLnBrk="0" hangingPunct="1"/>
                      <a:r>
                        <a:rPr lang="en-US" sz="1100" b="0" kern="120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Strategic</a:t>
                      </a:r>
                      <a:endParaRPr lang="en-US" sz="1100" b="0" kern="1200">
                        <a:solidFill>
                          <a:srgbClr val="33CBCB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9996" marB="9996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20532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2444EAA-EE1B-1AB6-D9FE-5B29EE5A0FAC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</p:spTree>
    <p:extLst>
      <p:ext uri="{BB962C8B-B14F-4D97-AF65-F5344CB8AC3E}">
        <p14:creationId xmlns:p14="http://schemas.microsoft.com/office/powerpoint/2010/main" val="277736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5CA9B-7D5A-8C91-A1A3-30B5845F1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BF172E2-7A8F-A031-BF5E-DF87F9FD8C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050770"/>
              </p:ext>
            </p:extLst>
          </p:nvPr>
        </p:nvGraphicFramePr>
        <p:xfrm>
          <a:off x="432750" y="2732809"/>
          <a:ext cx="1886102" cy="188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246FFC9-0A1C-C453-3008-630C3A202B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360317"/>
              </p:ext>
            </p:extLst>
          </p:nvPr>
        </p:nvGraphicFramePr>
        <p:xfrm>
          <a:off x="2304636" y="2732809"/>
          <a:ext cx="1886102" cy="188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567148B-38F6-475E-8848-1BE5B695DF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108725"/>
              </p:ext>
            </p:extLst>
          </p:nvPr>
        </p:nvGraphicFramePr>
        <p:xfrm>
          <a:off x="4176522" y="2732809"/>
          <a:ext cx="1886102" cy="188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C2415FE-3F7E-6D49-3C03-9A765F371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8063551"/>
              </p:ext>
            </p:extLst>
          </p:nvPr>
        </p:nvGraphicFramePr>
        <p:xfrm>
          <a:off x="6119717" y="2732809"/>
          <a:ext cx="1886102" cy="188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1DD7CE6-1EC6-19CC-EF24-69B947E92A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339464"/>
              </p:ext>
            </p:extLst>
          </p:nvPr>
        </p:nvGraphicFramePr>
        <p:xfrm>
          <a:off x="7977341" y="2732809"/>
          <a:ext cx="1886102" cy="188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BF3E5B9-8AA7-9EF7-089E-5DE15F0EE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636610"/>
              </p:ext>
            </p:extLst>
          </p:nvPr>
        </p:nvGraphicFramePr>
        <p:xfrm>
          <a:off x="9792178" y="2732809"/>
          <a:ext cx="1886102" cy="188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Arc 11">
            <a:extLst>
              <a:ext uri="{FF2B5EF4-FFF2-40B4-BE49-F238E27FC236}">
                <a16:creationId xmlns:a16="http://schemas.microsoft.com/office/drawing/2014/main" id="{5D04905C-A43D-4F5F-D7C2-424965EB3CC0}"/>
              </a:ext>
            </a:extLst>
          </p:cNvPr>
          <p:cNvSpPr/>
          <p:nvPr/>
        </p:nvSpPr>
        <p:spPr>
          <a:xfrm>
            <a:off x="6210628" y="2823720"/>
            <a:ext cx="1704281" cy="1704281"/>
          </a:xfrm>
          <a:prstGeom prst="arc">
            <a:avLst>
              <a:gd name="adj1" fmla="val 1808906"/>
              <a:gd name="adj2" fmla="val 13099171"/>
            </a:avLst>
          </a:prstGeom>
          <a:noFill/>
          <a:ln w="38100">
            <a:solidFill>
              <a:srgbClr val="E0A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414EF0D-F620-0EDB-1F11-1BCEF8760D3E}"/>
              </a:ext>
            </a:extLst>
          </p:cNvPr>
          <p:cNvSpPr/>
          <p:nvPr/>
        </p:nvSpPr>
        <p:spPr>
          <a:xfrm>
            <a:off x="8068252" y="2823720"/>
            <a:ext cx="1704281" cy="1704281"/>
          </a:xfrm>
          <a:prstGeom prst="arc">
            <a:avLst>
              <a:gd name="adj1" fmla="val 2443927"/>
              <a:gd name="adj2" fmla="val 11864674"/>
            </a:avLst>
          </a:prstGeom>
          <a:noFill/>
          <a:ln w="38100">
            <a:solidFill>
              <a:srgbClr val="E0A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AA975ADD-46B8-2CD6-B8FF-C10E0855744A}"/>
              </a:ext>
            </a:extLst>
          </p:cNvPr>
          <p:cNvSpPr/>
          <p:nvPr/>
        </p:nvSpPr>
        <p:spPr>
          <a:xfrm>
            <a:off x="9883089" y="2823720"/>
            <a:ext cx="1704281" cy="1704281"/>
          </a:xfrm>
          <a:prstGeom prst="arc">
            <a:avLst>
              <a:gd name="adj1" fmla="val 2388335"/>
              <a:gd name="adj2" fmla="val 9647934"/>
            </a:avLst>
          </a:prstGeom>
          <a:noFill/>
          <a:ln w="38100">
            <a:solidFill>
              <a:srgbClr val="E0A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2CCF417-717A-1B2E-F10B-0EC0C25767D2}"/>
              </a:ext>
            </a:extLst>
          </p:cNvPr>
          <p:cNvSpPr/>
          <p:nvPr/>
        </p:nvSpPr>
        <p:spPr>
          <a:xfrm>
            <a:off x="523661" y="2823720"/>
            <a:ext cx="1704281" cy="1704281"/>
          </a:xfrm>
          <a:prstGeom prst="arc">
            <a:avLst>
              <a:gd name="adj1" fmla="val 16200000"/>
              <a:gd name="adj2" fmla="val 226030"/>
            </a:avLst>
          </a:prstGeom>
          <a:noFill/>
          <a:ln w="38100">
            <a:solidFill>
              <a:srgbClr val="F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FB1D6CA-303D-6AC8-93CC-A18290310016}"/>
              </a:ext>
            </a:extLst>
          </p:cNvPr>
          <p:cNvSpPr/>
          <p:nvPr/>
        </p:nvSpPr>
        <p:spPr>
          <a:xfrm>
            <a:off x="2395547" y="2823720"/>
            <a:ext cx="1704281" cy="1704281"/>
          </a:xfrm>
          <a:prstGeom prst="arc">
            <a:avLst>
              <a:gd name="adj1" fmla="val 16228522"/>
              <a:gd name="adj2" fmla="val 2109258"/>
            </a:avLst>
          </a:prstGeom>
          <a:noFill/>
          <a:ln w="38100">
            <a:solidFill>
              <a:srgbClr val="F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5243BED-AEE3-F1FB-7C18-450DA33DD5C0}"/>
              </a:ext>
            </a:extLst>
          </p:cNvPr>
          <p:cNvSpPr/>
          <p:nvPr/>
        </p:nvSpPr>
        <p:spPr>
          <a:xfrm>
            <a:off x="4267433" y="2823720"/>
            <a:ext cx="1704281" cy="1704281"/>
          </a:xfrm>
          <a:prstGeom prst="arc">
            <a:avLst>
              <a:gd name="adj1" fmla="val 16286279"/>
              <a:gd name="adj2" fmla="val 2358338"/>
            </a:avLst>
          </a:prstGeom>
          <a:noFill/>
          <a:ln w="38100">
            <a:solidFill>
              <a:srgbClr val="FF9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E62081-65D8-E822-661A-5D7BE9A5DA9A}"/>
              </a:ext>
            </a:extLst>
          </p:cNvPr>
          <p:cNvSpPr txBox="1"/>
          <p:nvPr/>
        </p:nvSpPr>
        <p:spPr>
          <a:xfrm>
            <a:off x="702209" y="2452914"/>
            <a:ext cx="13691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" normalizeH="0" baseline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Newbie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A0AD84-8ED5-1AC8-618C-DC81035411DD}"/>
              </a:ext>
            </a:extLst>
          </p:cNvPr>
          <p:cNvSpPr txBox="1"/>
          <p:nvPr/>
        </p:nvSpPr>
        <p:spPr>
          <a:xfrm>
            <a:off x="2577157" y="2452914"/>
            <a:ext cx="13691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" normalizeH="0" baseline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Middle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32C7E9-29B6-C4FC-CF30-9421C654F24C}"/>
              </a:ext>
            </a:extLst>
          </p:cNvPr>
          <p:cNvSpPr txBox="1"/>
          <p:nvPr/>
        </p:nvSpPr>
        <p:spPr>
          <a:xfrm>
            <a:off x="4452105" y="2452914"/>
            <a:ext cx="13691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" normalizeH="0" baseline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Mature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B78326-AE19-77D2-3B65-EB81771A1DD8}"/>
              </a:ext>
            </a:extLst>
          </p:cNvPr>
          <p:cNvSpPr txBox="1"/>
          <p:nvPr/>
        </p:nvSpPr>
        <p:spPr>
          <a:xfrm>
            <a:off x="6398362" y="2452914"/>
            <a:ext cx="13691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" normalizeH="0" baseline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Strategic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17CCFA-FB75-EB5F-C20C-37540320ACEA}"/>
              </a:ext>
            </a:extLst>
          </p:cNvPr>
          <p:cNvSpPr txBox="1"/>
          <p:nvPr/>
        </p:nvSpPr>
        <p:spPr>
          <a:xfrm>
            <a:off x="8259048" y="2452914"/>
            <a:ext cx="13691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" normalizeH="0" baseline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Hybrid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1350A7-0E7B-E44E-C52D-4A0D2653F2F9}"/>
              </a:ext>
            </a:extLst>
          </p:cNvPr>
          <p:cNvSpPr txBox="1"/>
          <p:nvPr/>
        </p:nvSpPr>
        <p:spPr>
          <a:xfrm>
            <a:off x="10050664" y="2452914"/>
            <a:ext cx="13691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30" normalizeH="0" baseline="0" noProof="0">
                <a:ln>
                  <a:noFill/>
                </a:ln>
                <a:solidFill>
                  <a:srgbClr val="3C4F58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Financial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28DD78-E35F-83E6-7F8D-34C5865C66CD}"/>
              </a:ext>
            </a:extLst>
          </p:cNvPr>
          <p:cNvCxnSpPr>
            <a:cxnSpLocks/>
          </p:cNvCxnSpPr>
          <p:nvPr/>
        </p:nvCxnSpPr>
        <p:spPr>
          <a:xfrm>
            <a:off x="875728" y="4682505"/>
            <a:ext cx="465884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D618D3C-81EA-B8C6-45D4-C33A6C6CD4E7}"/>
              </a:ext>
            </a:extLst>
          </p:cNvPr>
          <p:cNvSpPr txBox="1"/>
          <p:nvPr/>
        </p:nvSpPr>
        <p:spPr>
          <a:xfrm>
            <a:off x="1338317" y="4757743"/>
            <a:ext cx="3733668" cy="368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normalizeH="0" baseline="0" noProof="0">
                <a:ln>
                  <a:noFill/>
                </a:ln>
                <a:solidFill>
                  <a:srgbClr val="FF4C29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As funds mature, adjacent industries are more important to the fund. 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5B4A5E-0FE2-24BC-0013-C4323362BE0E}"/>
              </a:ext>
            </a:extLst>
          </p:cNvPr>
          <p:cNvCxnSpPr>
            <a:cxnSpLocks/>
          </p:cNvCxnSpPr>
          <p:nvPr/>
        </p:nvCxnSpPr>
        <p:spPr>
          <a:xfrm>
            <a:off x="6507094" y="4682505"/>
            <a:ext cx="465884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EA8863F-8108-0E4A-E543-FF21E85AABD1}"/>
              </a:ext>
            </a:extLst>
          </p:cNvPr>
          <p:cNvSpPr txBox="1"/>
          <p:nvPr/>
        </p:nvSpPr>
        <p:spPr>
          <a:xfrm>
            <a:off x="6919326" y="4757743"/>
            <a:ext cx="3834383" cy="553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normalizeH="0" baseline="0" noProof="0">
                <a:ln>
                  <a:noFill/>
                </a:ln>
                <a:solidFill>
                  <a:srgbClr val="CC66CC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t>As funds become more financial, the core business is less important, and adjacent industries and new domains become the focus.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561C2F-5836-1E48-9F99-848E20F1955F}"/>
              </a:ext>
            </a:extLst>
          </p:cNvPr>
          <p:cNvSpPr txBox="1"/>
          <p:nvPr/>
        </p:nvSpPr>
        <p:spPr>
          <a:xfrm>
            <a:off x="785556" y="3187781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23%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55C2AB-EC0A-2FBD-AF86-BECFC26025F0}"/>
              </a:ext>
            </a:extLst>
          </p:cNvPr>
          <p:cNvSpPr txBox="1"/>
          <p:nvPr/>
        </p:nvSpPr>
        <p:spPr>
          <a:xfrm>
            <a:off x="2706756" y="3187781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20%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34A541-5F6A-D867-E3AE-8A3454C5894A}"/>
              </a:ext>
            </a:extLst>
          </p:cNvPr>
          <p:cNvSpPr txBox="1"/>
          <p:nvPr/>
        </p:nvSpPr>
        <p:spPr>
          <a:xfrm>
            <a:off x="4583791" y="3187781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19%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ABFD4B-88AD-FFC3-0D0D-B5637D4C6A2E}"/>
              </a:ext>
            </a:extLst>
          </p:cNvPr>
          <p:cNvSpPr txBox="1"/>
          <p:nvPr/>
        </p:nvSpPr>
        <p:spPr>
          <a:xfrm>
            <a:off x="6591940" y="3102210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14%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F82074-0C83-9D3D-92A5-A7D303982EF0}"/>
              </a:ext>
            </a:extLst>
          </p:cNvPr>
          <p:cNvSpPr txBox="1"/>
          <p:nvPr/>
        </p:nvSpPr>
        <p:spPr>
          <a:xfrm>
            <a:off x="8380187" y="3187781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20%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3C164EA-9D67-178D-BDB4-7FDBC6679F7D}"/>
              </a:ext>
            </a:extLst>
          </p:cNvPr>
          <p:cNvSpPr txBox="1"/>
          <p:nvPr/>
        </p:nvSpPr>
        <p:spPr>
          <a:xfrm>
            <a:off x="10126565" y="3330399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2"/>
                </a:solidFill>
              </a:rPr>
              <a:t>30%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071FCB-9A73-9EA3-F00F-A70DDF03C4E0}"/>
              </a:ext>
            </a:extLst>
          </p:cNvPr>
          <p:cNvSpPr txBox="1"/>
          <p:nvPr/>
        </p:nvSpPr>
        <p:spPr>
          <a:xfrm>
            <a:off x="1072632" y="3990121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51%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D9ECC3-30FC-8506-515A-92E44AC3A556}"/>
              </a:ext>
            </a:extLst>
          </p:cNvPr>
          <p:cNvSpPr txBox="1"/>
          <p:nvPr/>
        </p:nvSpPr>
        <p:spPr>
          <a:xfrm>
            <a:off x="2787727" y="3932461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24FD82-CD01-F651-8A28-EA284A2FFF3E}"/>
              </a:ext>
            </a:extLst>
          </p:cNvPr>
          <p:cNvSpPr txBox="1"/>
          <p:nvPr/>
        </p:nvSpPr>
        <p:spPr>
          <a:xfrm>
            <a:off x="4650039" y="3932461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45%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AD555A1-8B1D-4C83-AB7C-E118500E6320}"/>
              </a:ext>
            </a:extLst>
          </p:cNvPr>
          <p:cNvSpPr txBox="1"/>
          <p:nvPr/>
        </p:nvSpPr>
        <p:spPr>
          <a:xfrm>
            <a:off x="6583660" y="3932461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53%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46A5C9-832F-0D12-B982-CC42B0F7F395}"/>
              </a:ext>
            </a:extLst>
          </p:cNvPr>
          <p:cNvSpPr txBox="1"/>
          <p:nvPr/>
        </p:nvSpPr>
        <p:spPr>
          <a:xfrm>
            <a:off x="8431711" y="3932461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44%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620E64-2354-2EAF-EDE2-02F127309BD6}"/>
              </a:ext>
            </a:extLst>
          </p:cNvPr>
          <p:cNvSpPr txBox="1"/>
          <p:nvPr/>
        </p:nvSpPr>
        <p:spPr>
          <a:xfrm>
            <a:off x="10379594" y="4018032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2C7D8E-7A2F-DE76-D34F-FBF60E5082AE}"/>
              </a:ext>
            </a:extLst>
          </p:cNvPr>
          <p:cNvSpPr txBox="1"/>
          <p:nvPr/>
        </p:nvSpPr>
        <p:spPr>
          <a:xfrm>
            <a:off x="1460552" y="3282737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26%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D13CDE-CFC6-D338-DA21-CE0D53CE040F}"/>
              </a:ext>
            </a:extLst>
          </p:cNvPr>
          <p:cNvSpPr txBox="1"/>
          <p:nvPr/>
        </p:nvSpPr>
        <p:spPr>
          <a:xfrm>
            <a:off x="3365925" y="3362603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20F0D6-646B-42A8-05E5-4BA3F11CDA59}"/>
              </a:ext>
            </a:extLst>
          </p:cNvPr>
          <p:cNvSpPr txBox="1"/>
          <p:nvPr/>
        </p:nvSpPr>
        <p:spPr>
          <a:xfrm>
            <a:off x="5271299" y="3419650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6929E0-610F-8245-4A61-32C184B09B9B}"/>
              </a:ext>
            </a:extLst>
          </p:cNvPr>
          <p:cNvSpPr txBox="1"/>
          <p:nvPr/>
        </p:nvSpPr>
        <p:spPr>
          <a:xfrm>
            <a:off x="7202343" y="3374012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33%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ED7A02B-3CBB-5044-4E96-5E34663DD9BC}"/>
              </a:ext>
            </a:extLst>
          </p:cNvPr>
          <p:cNvSpPr txBox="1"/>
          <p:nvPr/>
        </p:nvSpPr>
        <p:spPr>
          <a:xfrm>
            <a:off x="9104864" y="3419650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14A0D9D-7EB0-024E-35D0-1C71C21D3F83}"/>
              </a:ext>
            </a:extLst>
          </p:cNvPr>
          <p:cNvSpPr txBox="1"/>
          <p:nvPr/>
        </p:nvSpPr>
        <p:spPr>
          <a:xfrm>
            <a:off x="10926568" y="3419650"/>
            <a:ext cx="49318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spc="3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E6F79F-B846-7331-D291-644EF67B7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68B700-1014-96BB-E765-6067EAB9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4546FC-623C-7C54-E210-63C7028AB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Financials Cast a Wide Net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BECB054-6B08-26E7-DBA1-C3DAA9C09919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8833044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Financial Funds Most Likely to Explore New Domains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Share of Fund Allocated to Existing Business, Adjacent Markets or New Domains by Fund Mandate and Maturity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920BC3-2BBD-7301-0830-8CF2F417F98C}"/>
              </a:ext>
            </a:extLst>
          </p:cNvPr>
          <p:cNvGrpSpPr/>
          <p:nvPr/>
        </p:nvGrpSpPr>
        <p:grpSpPr>
          <a:xfrm>
            <a:off x="460181" y="1816999"/>
            <a:ext cx="1322726" cy="184666"/>
            <a:chOff x="460181" y="1816999"/>
            <a:chExt cx="1322726" cy="1846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673B98-9DC2-19F9-41A2-3858B340FF58}"/>
                </a:ext>
              </a:extLst>
            </p:cNvPr>
            <p:cNvSpPr/>
            <p:nvPr/>
          </p:nvSpPr>
          <p:spPr>
            <a:xfrm>
              <a:off x="460181" y="1845893"/>
              <a:ext cx="253757" cy="126879"/>
            </a:xfrm>
            <a:prstGeom prst="rect">
              <a:avLst/>
            </a:prstGeom>
            <a:solidFill>
              <a:srgbClr val="0D3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1257B6-F385-6FB4-7A7C-FEA1B8F822F6}"/>
                </a:ext>
              </a:extLst>
            </p:cNvPr>
            <p:cNvSpPr txBox="1"/>
            <p:nvPr/>
          </p:nvSpPr>
          <p:spPr>
            <a:xfrm>
              <a:off x="771476" y="1816999"/>
              <a:ext cx="101143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lvl="0">
                <a:defRPr/>
              </a:pPr>
              <a:r>
                <a:rPr lang="en-US" spc="3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Core Business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4461606-D495-8493-5AD6-97887298387C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23C332D-0E41-69C9-17B0-0E8DF0FCD02D}"/>
              </a:ext>
            </a:extLst>
          </p:cNvPr>
          <p:cNvGrpSpPr/>
          <p:nvPr/>
        </p:nvGrpSpPr>
        <p:grpSpPr>
          <a:xfrm>
            <a:off x="2076594" y="1816999"/>
            <a:ext cx="1680003" cy="184666"/>
            <a:chOff x="3157787" y="1816999"/>
            <a:chExt cx="1680003" cy="184666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06D8A4C-9ACB-0190-3461-A3636A5FDBC5}"/>
                </a:ext>
              </a:extLst>
            </p:cNvPr>
            <p:cNvSpPr/>
            <p:nvPr/>
          </p:nvSpPr>
          <p:spPr>
            <a:xfrm>
              <a:off x="3157787" y="1845893"/>
              <a:ext cx="253757" cy="126879"/>
            </a:xfrm>
            <a:prstGeom prst="rect">
              <a:avLst/>
            </a:prstGeom>
            <a:solidFill>
              <a:srgbClr val="39AB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ECBDDCC-1C7B-7A0F-84B2-F685C91B8F25}"/>
                </a:ext>
              </a:extLst>
            </p:cNvPr>
            <p:cNvSpPr txBox="1"/>
            <p:nvPr/>
          </p:nvSpPr>
          <p:spPr>
            <a:xfrm>
              <a:off x="3469082" y="1816999"/>
              <a:ext cx="136870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lvl="0">
                <a:defRPr/>
              </a:pPr>
              <a:r>
                <a:rPr lang="en-US" spc="3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Adjacent Industries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AC4AC56-7089-6383-BE3B-A065A382CABF}"/>
              </a:ext>
            </a:extLst>
          </p:cNvPr>
          <p:cNvGrpSpPr/>
          <p:nvPr/>
        </p:nvGrpSpPr>
        <p:grpSpPr>
          <a:xfrm>
            <a:off x="4050285" y="1816999"/>
            <a:ext cx="1729305" cy="184666"/>
            <a:chOff x="5988635" y="1816999"/>
            <a:chExt cx="1729305" cy="184666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53B86D4-FA34-CF60-F22E-191E12DB259E}"/>
                </a:ext>
              </a:extLst>
            </p:cNvPr>
            <p:cNvSpPr/>
            <p:nvPr/>
          </p:nvSpPr>
          <p:spPr>
            <a:xfrm>
              <a:off x="5988635" y="1845893"/>
              <a:ext cx="253757" cy="126879"/>
            </a:xfrm>
            <a:prstGeom prst="rect">
              <a:avLst/>
            </a:prstGeom>
            <a:solidFill>
              <a:srgbClr val="B3D5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  <a:ea typeface="+mn-ea"/>
                <a:cs typeface="+mn-cs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D97CD42-3F6F-65C7-E1B6-BBA256411C53}"/>
                </a:ext>
              </a:extLst>
            </p:cNvPr>
            <p:cNvSpPr txBox="1"/>
            <p:nvPr/>
          </p:nvSpPr>
          <p:spPr>
            <a:xfrm>
              <a:off x="6299930" y="1816999"/>
              <a:ext cx="141801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lvl="0">
                <a:defRPr/>
              </a:pPr>
              <a:r>
                <a:rPr lang="en-US" spc="3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New Domains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931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FF78F-091A-034E-0892-2EBD6748F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F0C679-219A-6FDE-BCA8-96DA6120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04E15A-46AA-68BF-5B9A-A23558D21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B6CF33-774C-309D-E374-A5D5E433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Clear Compass, Tangled Path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9C4247C-1E0F-53FC-C485-81125F5C767B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646613" cy="49244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Accelerating Growth Is the Top Goal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Top Three Reasons for CVC Existence by Rank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DDBC03E-6E9C-1B77-BD04-1F1275F07E24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Half of CVCs Cite Efficiency as a Problem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Percentage of CVCs Citing Each as a Top Problem</a:t>
            </a:r>
            <a:r>
              <a:rPr lang="en-US" sz="1400" spc="30" baseline="30000">
                <a:solidFill>
                  <a:srgbClr val="0B3047"/>
                </a:solidFill>
                <a:latin typeface="SVB Neue Montreal Book" panose="020B0403030403020204" pitchFamily="34" charset="0"/>
              </a:rPr>
              <a:t>1</a:t>
            </a:r>
            <a:endParaRPr kumimoji="0" lang="en-US" sz="1400" b="0" i="0" u="none" strike="noStrike" kern="1200" cap="none" spc="30" normalizeH="0" baseline="30000" noProof="0">
              <a:ln>
                <a:noFill/>
              </a:ln>
              <a:solidFill>
                <a:srgbClr val="0B3047"/>
              </a:solidFill>
              <a:effectLst/>
              <a:uLnTx/>
              <a:uFillTx/>
              <a:latin typeface="SVB Neue Montreal Book" panose="020B040303040302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664AAE-27C2-64C2-A87A-BFEB72DF5C65}"/>
              </a:ext>
            </a:extLst>
          </p:cNvPr>
          <p:cNvSpPr/>
          <p:nvPr/>
        </p:nvSpPr>
        <p:spPr>
          <a:xfrm>
            <a:off x="2898581" y="1845893"/>
            <a:ext cx="253757" cy="126879"/>
          </a:xfrm>
          <a:prstGeom prst="rect">
            <a:avLst/>
          </a:prstGeom>
          <a:solidFill>
            <a:srgbClr val="377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C82D8C-65B1-E428-A239-257F1748E617}"/>
              </a:ext>
            </a:extLst>
          </p:cNvPr>
          <p:cNvSpPr txBox="1"/>
          <p:nvPr/>
        </p:nvSpPr>
        <p:spPr>
          <a:xfrm>
            <a:off x="3209876" y="1816999"/>
            <a:ext cx="21897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en-US" spc="30"/>
              <a:t>1st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6B257A-6C87-E7D0-36C1-8233880F957B}"/>
              </a:ext>
            </a:extLst>
          </p:cNvPr>
          <p:cNvSpPr/>
          <p:nvPr/>
        </p:nvSpPr>
        <p:spPr>
          <a:xfrm>
            <a:off x="3576320" y="1845893"/>
            <a:ext cx="253757" cy="126879"/>
          </a:xfrm>
          <a:prstGeom prst="rect">
            <a:avLst/>
          </a:prstGeom>
          <a:solidFill>
            <a:srgbClr val="69B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77D0C3-E934-E07B-037E-2D2394D48C3B}"/>
              </a:ext>
            </a:extLst>
          </p:cNvPr>
          <p:cNvSpPr txBox="1"/>
          <p:nvPr/>
        </p:nvSpPr>
        <p:spPr>
          <a:xfrm>
            <a:off x="3887615" y="1816999"/>
            <a:ext cx="26642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en-US" spc="30"/>
              <a:t>2nd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9181AD-BEE6-FFAA-E7D7-F19115CB74AD}"/>
              </a:ext>
            </a:extLst>
          </p:cNvPr>
          <p:cNvGrpSpPr/>
          <p:nvPr/>
        </p:nvGrpSpPr>
        <p:grpSpPr>
          <a:xfrm>
            <a:off x="-320950" y="2325554"/>
            <a:ext cx="6353562" cy="3222531"/>
            <a:chOff x="3660278" y="3927158"/>
            <a:chExt cx="4366244" cy="2214562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429122CC-8EF0-B5C6-F992-DAA2BBC5F468}"/>
                </a:ext>
              </a:extLst>
            </p:cNvPr>
            <p:cNvGraphicFramePr/>
            <p:nvPr/>
          </p:nvGraphicFramePr>
          <p:xfrm>
            <a:off x="3976370" y="3927158"/>
            <a:ext cx="4050152" cy="22145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D9FD73-9B46-EA98-D0BA-7575C18A931A}"/>
                </a:ext>
              </a:extLst>
            </p:cNvPr>
            <p:cNvSpPr txBox="1"/>
            <p:nvPr/>
          </p:nvSpPr>
          <p:spPr>
            <a:xfrm>
              <a:off x="7331413" y="4161251"/>
              <a:ext cx="211729" cy="1269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spc="30">
                  <a:solidFill>
                    <a:schemeClr val="bg2"/>
                  </a:solidFill>
                </a:rPr>
                <a:t>79%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9BC7D4A-C851-2622-6916-289C2435E98B}"/>
                </a:ext>
              </a:extLst>
            </p:cNvPr>
            <p:cNvSpPr txBox="1"/>
            <p:nvPr/>
          </p:nvSpPr>
          <p:spPr>
            <a:xfrm>
              <a:off x="6886747" y="4564617"/>
              <a:ext cx="211729" cy="1269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spc="30">
                  <a:solidFill>
                    <a:schemeClr val="bg2"/>
                  </a:solidFill>
                </a:rPr>
                <a:t>50%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9B94A4-217F-1166-8E47-78E2BC19AC91}"/>
                </a:ext>
              </a:extLst>
            </p:cNvPr>
            <p:cNvSpPr txBox="1"/>
            <p:nvPr/>
          </p:nvSpPr>
          <p:spPr>
            <a:xfrm>
              <a:off x="6466863" y="4971256"/>
              <a:ext cx="211729" cy="1269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spc="30">
                  <a:solidFill>
                    <a:schemeClr val="bg2"/>
                  </a:solidFill>
                </a:rPr>
                <a:t>41%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60CFBD-6415-1028-DC7B-9AD54F9FA1E2}"/>
                </a:ext>
              </a:extLst>
            </p:cNvPr>
            <p:cNvSpPr txBox="1"/>
            <p:nvPr/>
          </p:nvSpPr>
          <p:spPr>
            <a:xfrm>
              <a:off x="6116342" y="5363167"/>
              <a:ext cx="211729" cy="1269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spc="30">
                  <a:solidFill>
                    <a:schemeClr val="bg2"/>
                  </a:solidFill>
                </a:rPr>
                <a:t>27%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915B33-10DE-D7EF-75CD-C0383DE6688A}"/>
                </a:ext>
              </a:extLst>
            </p:cNvPr>
            <p:cNvSpPr txBox="1"/>
            <p:nvPr/>
          </p:nvSpPr>
          <p:spPr>
            <a:xfrm>
              <a:off x="5779693" y="5774715"/>
              <a:ext cx="211729" cy="1269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US" sz="1200" spc="30">
                  <a:solidFill>
                    <a:schemeClr val="bg2"/>
                  </a:solidFill>
                </a:rPr>
                <a:t>14%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5D6F164-48FC-4DC3-A9D2-A888E232CE7F}"/>
                </a:ext>
              </a:extLst>
            </p:cNvPr>
            <p:cNvGrpSpPr/>
            <p:nvPr/>
          </p:nvGrpSpPr>
          <p:grpSpPr>
            <a:xfrm>
              <a:off x="3660278" y="4063672"/>
              <a:ext cx="1692634" cy="1892628"/>
              <a:chOff x="7998965" y="4076996"/>
              <a:chExt cx="1639049" cy="176754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00D3868-A90A-DE07-90E9-CE9CE2C1790C}"/>
                  </a:ext>
                </a:extLst>
              </p:cNvPr>
              <p:cNvSpPr/>
              <p:nvPr/>
            </p:nvSpPr>
            <p:spPr>
              <a:xfrm>
                <a:off x="7998965" y="4076996"/>
                <a:ext cx="1639049" cy="17675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F26E762-C06D-54DD-44D6-5E23746E3A79}"/>
                  </a:ext>
                </a:extLst>
              </p:cNvPr>
              <p:cNvSpPr txBox="1"/>
              <p:nvPr/>
            </p:nvSpPr>
            <p:spPr>
              <a:xfrm>
                <a:off x="8759720" y="4169271"/>
                <a:ext cx="824837" cy="20189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Accelerate Growth</a:t>
                </a:r>
              </a:p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and Innovation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95D4938-0BCD-0A62-711D-4797BBD82FAF}"/>
                  </a:ext>
                </a:extLst>
              </p:cNvPr>
              <p:cNvSpPr txBox="1"/>
              <p:nvPr/>
            </p:nvSpPr>
            <p:spPr>
              <a:xfrm>
                <a:off x="8843392" y="4531666"/>
                <a:ext cx="741163" cy="20189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Access Tech and</a:t>
                </a:r>
              </a:p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Partnerships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14E2765-33D7-8823-CFB2-DA6ACB2CA256}"/>
                  </a:ext>
                </a:extLst>
              </p:cNvPr>
              <p:cNvSpPr txBox="1"/>
              <p:nvPr/>
            </p:nvSpPr>
            <p:spPr>
              <a:xfrm>
                <a:off x="8761648" y="4908447"/>
                <a:ext cx="822917" cy="20189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Generate Strategic</a:t>
                </a:r>
              </a:p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Value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F9DF677-5347-AFBD-CBAC-15904B0BCC54}"/>
                  </a:ext>
                </a:extLst>
              </p:cNvPr>
              <p:cNvSpPr txBox="1"/>
              <p:nvPr/>
            </p:nvSpPr>
            <p:spPr>
              <a:xfrm>
                <a:off x="8517660" y="5266394"/>
                <a:ext cx="1066899" cy="20189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Build Relationships with</a:t>
                </a:r>
              </a:p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Partners or Targets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B1BBAC2-5CA8-BA92-9004-2457D6F0973C}"/>
                  </a:ext>
                </a:extLst>
              </p:cNvPr>
              <p:cNvSpPr txBox="1"/>
              <p:nvPr/>
            </p:nvSpPr>
            <p:spPr>
              <a:xfrm>
                <a:off x="8749867" y="5618854"/>
                <a:ext cx="834695" cy="20189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Generate Financial</a:t>
                </a:r>
                <a:br>
                  <a:rPr lang="en-US" sz="1200" spc="0"/>
                </a:br>
                <a:r>
                  <a:rPr lang="en-US" sz="1200" spc="0"/>
                  <a:t>Returns Only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4981CF8-34D5-888C-BD86-DECA59C34A6D}"/>
              </a:ext>
            </a:extLst>
          </p:cNvPr>
          <p:cNvGrpSpPr/>
          <p:nvPr/>
        </p:nvGrpSpPr>
        <p:grpSpPr>
          <a:xfrm>
            <a:off x="5953990" y="2255561"/>
            <a:ext cx="5222875" cy="3284903"/>
            <a:chOff x="8034452" y="3876674"/>
            <a:chExt cx="3589223" cy="2257425"/>
          </a:xfrm>
        </p:grpSpPr>
        <p:graphicFrame>
          <p:nvGraphicFramePr>
            <p:cNvPr id="8" name="Content Placeholder 21">
              <a:extLst>
                <a:ext uri="{FF2B5EF4-FFF2-40B4-BE49-F238E27FC236}">
                  <a16:creationId xmlns:a16="http://schemas.microsoft.com/office/drawing/2014/main" id="{44BDD167-F8CD-7A79-F50B-951223332A2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8191500" y="3876674"/>
            <a:ext cx="3432175" cy="22574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F3D2924-FB4A-106A-62BD-9B98046F6878}"/>
                </a:ext>
              </a:extLst>
            </p:cNvPr>
            <p:cNvGrpSpPr/>
            <p:nvPr/>
          </p:nvGrpSpPr>
          <p:grpSpPr>
            <a:xfrm>
              <a:off x="8034452" y="3973185"/>
              <a:ext cx="1589443" cy="2013278"/>
              <a:chOff x="10082327" y="3973185"/>
              <a:chExt cx="1589443" cy="201327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AFBCEF8-FBD9-3C90-8C16-03F71AA2979C}"/>
                  </a:ext>
                </a:extLst>
              </p:cNvPr>
              <p:cNvSpPr/>
              <p:nvPr/>
            </p:nvSpPr>
            <p:spPr>
              <a:xfrm>
                <a:off x="10082327" y="3973185"/>
                <a:ext cx="1589443" cy="20132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D806A00-3E2D-76C3-D790-413BBE888FD3}"/>
                  </a:ext>
                </a:extLst>
              </p:cNvPr>
              <p:cNvSpPr txBox="1"/>
              <p:nvPr/>
            </p:nvSpPr>
            <p:spPr>
              <a:xfrm>
                <a:off x="10676244" y="4125925"/>
                <a:ext cx="957425" cy="1083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Speed and Efficiency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F7F42D-8023-DFAA-B3F9-F87524121960}"/>
                  </a:ext>
                </a:extLst>
              </p:cNvPr>
              <p:cNvSpPr txBox="1"/>
              <p:nvPr/>
            </p:nvSpPr>
            <p:spPr>
              <a:xfrm>
                <a:off x="10572914" y="4416408"/>
                <a:ext cx="1060756" cy="1083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Corporate Prioritization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10C85-6D65-C178-BC2B-0EEAF8FD9742}"/>
                  </a:ext>
                </a:extLst>
              </p:cNvPr>
              <p:cNvSpPr txBox="1"/>
              <p:nvPr/>
            </p:nvSpPr>
            <p:spPr>
              <a:xfrm>
                <a:off x="10480468" y="4705279"/>
                <a:ext cx="1153202" cy="21617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Bureaucratic</a:t>
                </a:r>
              </a:p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Decision-Making Process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1B0CD1E-5CA3-5B22-6F15-7F22537BB30C}"/>
                  </a:ext>
                </a:extLst>
              </p:cNvPr>
              <p:cNvSpPr txBox="1"/>
              <p:nvPr/>
            </p:nvSpPr>
            <p:spPr>
              <a:xfrm>
                <a:off x="10183740" y="5100406"/>
                <a:ext cx="1449930" cy="21617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Strategic Misalignment with </a:t>
                </a:r>
              </a:p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Corporate or Business Unit (BU)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094AA6B-46C4-B114-FE5D-A59BEE49C0F4}"/>
                  </a:ext>
                </a:extLst>
              </p:cNvPr>
              <p:cNvSpPr txBox="1"/>
              <p:nvPr/>
            </p:nvSpPr>
            <p:spPr>
              <a:xfrm>
                <a:off x="10440545" y="5497145"/>
                <a:ext cx="1193124" cy="1083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Corporate Funding of CVC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19388FF-4DA5-1437-BF85-E1098979647E}"/>
                  </a:ext>
                </a:extLst>
              </p:cNvPr>
              <p:cNvSpPr txBox="1"/>
              <p:nvPr/>
            </p:nvSpPr>
            <p:spPr>
              <a:xfrm>
                <a:off x="11372414" y="5787629"/>
                <a:ext cx="261257" cy="108309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0" tIns="0" rIns="0" bIns="0" rtlCol="0" anchor="ctr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900" b="0" i="0" u="none" strike="noStrike" cap="none" spc="30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latin typeface="Bierstadt"/>
                  </a:defRPr>
                </a:lvl1pPr>
              </a:lstStyle>
              <a:p>
                <a:pPr algn="r">
                  <a:lnSpc>
                    <a:spcPct val="85000"/>
                  </a:lnSpc>
                </a:pPr>
                <a:r>
                  <a:rPr lang="en-US" sz="1200" spc="0"/>
                  <a:t>Other</a:t>
                </a: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2BD5AF0-3880-32D9-0521-70CE672DD9A1}"/>
              </a:ext>
            </a:extLst>
          </p:cNvPr>
          <p:cNvSpPr txBox="1"/>
          <p:nvPr/>
        </p:nvSpPr>
        <p:spPr>
          <a:xfrm>
            <a:off x="3187233" y="6465652"/>
            <a:ext cx="5562739" cy="19389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Notes: 1) Respondents could choose multiple options.</a:t>
            </a:r>
            <a:b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</a:b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5B0DD7-7C56-484B-1F22-B1BBE2E5D8F4}"/>
              </a:ext>
            </a:extLst>
          </p:cNvPr>
          <p:cNvSpPr txBox="1"/>
          <p:nvPr/>
        </p:nvSpPr>
        <p:spPr>
          <a:xfrm>
            <a:off x="455613" y="1816999"/>
            <a:ext cx="24196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en-US" spc="30"/>
              <a:t>Percentage of Funds That Ranked: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4864AD6-0D02-521F-1466-11354374A4A9}"/>
              </a:ext>
            </a:extLst>
          </p:cNvPr>
          <p:cNvSpPr/>
          <p:nvPr/>
        </p:nvSpPr>
        <p:spPr>
          <a:xfrm>
            <a:off x="4292442" y="1845893"/>
            <a:ext cx="253757" cy="126879"/>
          </a:xfrm>
          <a:prstGeom prst="rect">
            <a:avLst/>
          </a:prstGeom>
          <a:solidFill>
            <a:srgbClr val="A5DE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ierstadt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B6B7BD-64CF-A4BD-B96B-743A4917C073}"/>
              </a:ext>
            </a:extLst>
          </p:cNvPr>
          <p:cNvSpPr txBox="1"/>
          <p:nvPr/>
        </p:nvSpPr>
        <p:spPr>
          <a:xfrm>
            <a:off x="4603737" y="1816999"/>
            <a:ext cx="2308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en-US" spc="30"/>
              <a:t>3rd</a:t>
            </a:r>
          </a:p>
        </p:txBody>
      </p:sp>
    </p:spTree>
    <p:extLst>
      <p:ext uri="{BB962C8B-B14F-4D97-AF65-F5344CB8AC3E}">
        <p14:creationId xmlns:p14="http://schemas.microsoft.com/office/powerpoint/2010/main" val="25994975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C77C1-8139-AE04-5D1A-609449138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Freeform: Shape 176">
            <a:extLst>
              <a:ext uri="{FF2B5EF4-FFF2-40B4-BE49-F238E27FC236}">
                <a16:creationId xmlns:a16="http://schemas.microsoft.com/office/drawing/2014/main" id="{96338B00-D4AF-E040-E4B6-7A74A41BB4CA}"/>
              </a:ext>
            </a:extLst>
          </p:cNvPr>
          <p:cNvSpPr/>
          <p:nvPr/>
        </p:nvSpPr>
        <p:spPr>
          <a:xfrm>
            <a:off x="4921284" y="2156459"/>
            <a:ext cx="6385345" cy="3083197"/>
          </a:xfrm>
          <a:custGeom>
            <a:avLst/>
            <a:gdLst>
              <a:gd name="connsiteX0" fmla="*/ 0 w 4404360"/>
              <a:gd name="connsiteY0" fmla="*/ 586740 h 1714500"/>
              <a:gd name="connsiteX1" fmla="*/ 906780 w 4404360"/>
              <a:gd name="connsiteY1" fmla="*/ 1714500 h 1714500"/>
              <a:gd name="connsiteX2" fmla="*/ 4404360 w 4404360"/>
              <a:gd name="connsiteY2" fmla="*/ 1714500 h 1714500"/>
              <a:gd name="connsiteX3" fmla="*/ 4404360 w 4404360"/>
              <a:gd name="connsiteY3" fmla="*/ 0 h 1714500"/>
              <a:gd name="connsiteX4" fmla="*/ 906780 w 4404360"/>
              <a:gd name="connsiteY4" fmla="*/ 0 h 1714500"/>
              <a:gd name="connsiteX5" fmla="*/ 0 w 4404360"/>
              <a:gd name="connsiteY5" fmla="*/ 510540 h 1714500"/>
              <a:gd name="connsiteX0" fmla="*/ 15284 w 4404360"/>
              <a:gd name="connsiteY0" fmla="*/ 540836 h 1714500"/>
              <a:gd name="connsiteX1" fmla="*/ 906780 w 4404360"/>
              <a:gd name="connsiteY1" fmla="*/ 1714500 h 1714500"/>
              <a:gd name="connsiteX2" fmla="*/ 4404360 w 4404360"/>
              <a:gd name="connsiteY2" fmla="*/ 1714500 h 1714500"/>
              <a:gd name="connsiteX3" fmla="*/ 4404360 w 4404360"/>
              <a:gd name="connsiteY3" fmla="*/ 0 h 1714500"/>
              <a:gd name="connsiteX4" fmla="*/ 906780 w 4404360"/>
              <a:gd name="connsiteY4" fmla="*/ 0 h 1714500"/>
              <a:gd name="connsiteX5" fmla="*/ 0 w 4404360"/>
              <a:gd name="connsiteY5" fmla="*/ 510540 h 1714500"/>
              <a:gd name="connsiteX0" fmla="*/ 2183 w 4391259"/>
              <a:gd name="connsiteY0" fmla="*/ 540836 h 1714500"/>
              <a:gd name="connsiteX1" fmla="*/ 893679 w 4391259"/>
              <a:gd name="connsiteY1" fmla="*/ 1714500 h 1714500"/>
              <a:gd name="connsiteX2" fmla="*/ 4391259 w 4391259"/>
              <a:gd name="connsiteY2" fmla="*/ 1714500 h 1714500"/>
              <a:gd name="connsiteX3" fmla="*/ 4391259 w 4391259"/>
              <a:gd name="connsiteY3" fmla="*/ 0 h 1714500"/>
              <a:gd name="connsiteX4" fmla="*/ 893679 w 4391259"/>
              <a:gd name="connsiteY4" fmla="*/ 0 h 1714500"/>
              <a:gd name="connsiteX5" fmla="*/ 0 w 4391259"/>
              <a:gd name="connsiteY5" fmla="*/ 508775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1259" h="1714500">
                <a:moveTo>
                  <a:pt x="2183" y="540836"/>
                </a:moveTo>
                <a:lnTo>
                  <a:pt x="893679" y="1714500"/>
                </a:lnTo>
                <a:lnTo>
                  <a:pt x="4391259" y="1714500"/>
                </a:lnTo>
                <a:lnTo>
                  <a:pt x="4391259" y="0"/>
                </a:lnTo>
                <a:lnTo>
                  <a:pt x="893679" y="0"/>
                </a:lnTo>
                <a:lnTo>
                  <a:pt x="0" y="508775"/>
                </a:lnTo>
              </a:path>
            </a:pathLst>
          </a:custGeom>
          <a:gradFill>
            <a:gsLst>
              <a:gs pos="1000">
                <a:srgbClr val="1E5E8F">
                  <a:alpha val="93000"/>
                </a:srgbClr>
              </a:gs>
              <a:gs pos="10000">
                <a:srgbClr val="B3D5EF">
                  <a:alpha val="93000"/>
                </a:srgbClr>
              </a:gs>
              <a:gs pos="98238">
                <a:srgbClr val="FFFFFF"/>
              </a:gs>
              <a:gs pos="23000">
                <a:srgbClr val="EFF2F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/>
          </a:p>
        </p:txBody>
      </p:sp>
      <p:graphicFrame>
        <p:nvGraphicFramePr>
          <p:cNvPr id="172" name="Chart 171">
            <a:extLst>
              <a:ext uri="{FF2B5EF4-FFF2-40B4-BE49-F238E27FC236}">
                <a16:creationId xmlns:a16="http://schemas.microsoft.com/office/drawing/2014/main" id="{C8404758-472B-33D4-17BF-A0F06B305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958710"/>
              </p:ext>
            </p:extLst>
          </p:nvPr>
        </p:nvGraphicFramePr>
        <p:xfrm>
          <a:off x="6081389" y="1758303"/>
          <a:ext cx="5189853" cy="3774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6" name="Chart 155">
            <a:extLst>
              <a:ext uri="{FF2B5EF4-FFF2-40B4-BE49-F238E27FC236}">
                <a16:creationId xmlns:a16="http://schemas.microsoft.com/office/drawing/2014/main" id="{9D55EDBD-A1BC-E2F9-858F-D39CB63925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693007"/>
              </p:ext>
            </p:extLst>
          </p:nvPr>
        </p:nvGraphicFramePr>
        <p:xfrm>
          <a:off x="308405" y="2397148"/>
          <a:ext cx="5282712" cy="334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9A7208AE-BB87-1054-36B4-3CF7F4B2554D}"/>
              </a:ext>
            </a:extLst>
          </p:cNvPr>
          <p:cNvCxnSpPr>
            <a:cxnSpLocks/>
          </p:cNvCxnSpPr>
          <p:nvPr/>
        </p:nvCxnSpPr>
        <p:spPr>
          <a:xfrm>
            <a:off x="985360" y="3341543"/>
            <a:ext cx="1687954" cy="869552"/>
          </a:xfrm>
          <a:prstGeom prst="straightConnector1">
            <a:avLst/>
          </a:prstGeom>
          <a:ln>
            <a:solidFill>
              <a:srgbClr val="E63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9A187112-4912-F9F7-45D8-5C9801A99D96}"/>
              </a:ext>
            </a:extLst>
          </p:cNvPr>
          <p:cNvSpPr txBox="1"/>
          <p:nvPr/>
        </p:nvSpPr>
        <p:spPr>
          <a:xfrm>
            <a:off x="759107" y="4276030"/>
            <a:ext cx="20960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spc="30">
                <a:solidFill>
                  <a:srgbClr val="E63200"/>
                </a:solidFill>
              </a:rPr>
              <a:t>Tighter funding environment with more scrutiny on costs: CVCs stop pushing to move off balance sheet.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05647347-2A20-1165-4675-00CB13D6ED26}"/>
              </a:ext>
            </a:extLst>
          </p:cNvPr>
          <p:cNvCxnSpPr>
            <a:cxnSpLocks/>
          </p:cNvCxnSpPr>
          <p:nvPr/>
        </p:nvCxnSpPr>
        <p:spPr>
          <a:xfrm flipV="1">
            <a:off x="3160224" y="3386033"/>
            <a:ext cx="1696081" cy="839807"/>
          </a:xfrm>
          <a:prstGeom prst="straightConnector1">
            <a:avLst/>
          </a:prstGeom>
          <a:ln>
            <a:solidFill>
              <a:srgbClr val="188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73D31705-E46E-5312-678E-5B4D7952DF23}"/>
              </a:ext>
            </a:extLst>
          </p:cNvPr>
          <p:cNvSpPr txBox="1"/>
          <p:nvPr/>
        </p:nvSpPr>
        <p:spPr>
          <a:xfrm>
            <a:off x="3221964" y="4276030"/>
            <a:ext cx="206176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200" spc="30">
                <a:solidFill>
                  <a:srgbClr val="18865A"/>
                </a:solidFill>
              </a:rPr>
              <a:t>Funding environment opens with lower scrutiny: CVCs resume pushing to move off balance sheet.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FF4D68-9324-8056-5B8B-A82DB1928FE2}"/>
              </a:ext>
            </a:extLst>
          </p:cNvPr>
          <p:cNvSpPr txBox="1"/>
          <p:nvPr/>
        </p:nvSpPr>
        <p:spPr>
          <a:xfrm>
            <a:off x="6355047" y="5266961"/>
            <a:ext cx="748603" cy="18466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3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</a:defRPr>
            </a:lvl1pPr>
          </a:lstStyle>
          <a:p>
            <a:pPr algn="ctr"/>
            <a:r>
              <a:rPr lang="en-US" sz="1200" spc="0"/>
              <a:t>Completed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C6BF6FE4-EC94-F995-6E1C-0BC6388FAA98}"/>
              </a:ext>
            </a:extLst>
          </p:cNvPr>
          <p:cNvSpPr txBox="1"/>
          <p:nvPr/>
        </p:nvSpPr>
        <p:spPr>
          <a:xfrm>
            <a:off x="7339719" y="5266961"/>
            <a:ext cx="734369" cy="184665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3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</a:defRPr>
            </a:lvl1pPr>
          </a:lstStyle>
          <a:p>
            <a:pPr algn="ctr"/>
            <a:r>
              <a:rPr lang="en-US" sz="1200" spc="0"/>
              <a:t>In Progress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B52854F-AE24-5CEA-B661-653A536778AF}"/>
              </a:ext>
            </a:extLst>
          </p:cNvPr>
          <p:cNvSpPr txBox="1"/>
          <p:nvPr/>
        </p:nvSpPr>
        <p:spPr>
          <a:xfrm>
            <a:off x="8161445" y="5266961"/>
            <a:ext cx="1035896" cy="369332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3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</a:defRPr>
            </a:lvl1pPr>
          </a:lstStyle>
          <a:p>
            <a:pPr algn="ctr"/>
            <a:r>
              <a:rPr lang="en-US" sz="1200" spc="0"/>
              <a:t>Meeting</a:t>
            </a:r>
          </a:p>
          <a:p>
            <a:pPr algn="ctr"/>
            <a:r>
              <a:rPr lang="en-US" sz="1200" spc="0"/>
              <a:t>Resistance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DAC620F1-D25D-E8C2-8098-9AE61384B276}"/>
              </a:ext>
            </a:extLst>
          </p:cNvPr>
          <p:cNvSpPr txBox="1"/>
          <p:nvPr/>
        </p:nvSpPr>
        <p:spPr>
          <a:xfrm>
            <a:off x="9171644" y="5266961"/>
            <a:ext cx="1046776" cy="1846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3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</a:defRPr>
            </a:lvl1pPr>
          </a:lstStyle>
          <a:p>
            <a:pPr algn="ctr"/>
            <a:r>
              <a:rPr lang="en-US" sz="1200" spc="0"/>
              <a:t>Unsuccessful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4E6F40E-6AF0-4B8C-0836-6A540CDA68DA}"/>
              </a:ext>
            </a:extLst>
          </p:cNvPr>
          <p:cNvSpPr txBox="1"/>
          <p:nvPr/>
        </p:nvSpPr>
        <p:spPr>
          <a:xfrm>
            <a:off x="10264140" y="5266961"/>
            <a:ext cx="769620" cy="18466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3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Bierstadt"/>
              </a:defRPr>
            </a:lvl1pPr>
          </a:lstStyle>
          <a:p>
            <a:pPr algn="ctr"/>
            <a:r>
              <a:rPr lang="en-US" sz="1200" spc="0"/>
              <a:t>Other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CEA2988-17C2-EB6D-17DC-31CD747298D2}"/>
              </a:ext>
            </a:extLst>
          </p:cNvPr>
          <p:cNvSpPr txBox="1">
            <a:spLocks/>
          </p:cNvSpPr>
          <p:nvPr/>
        </p:nvSpPr>
        <p:spPr>
          <a:xfrm>
            <a:off x="457200" y="1151791"/>
            <a:ext cx="4890510" cy="707886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8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914415" indent="0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2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30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38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46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53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61" indent="0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Moving Off Balance Sheet Is a Consideration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Percentage of CVCs Considering Moving Off Balance Sheet </a:t>
            </a:r>
          </a:p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in the Last 12 Months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3F66E2D-9BB1-7E17-E12A-DEFCDC341B6A}"/>
              </a:ext>
            </a:extLst>
          </p:cNvPr>
          <p:cNvSpPr txBox="1">
            <a:spLocks/>
          </p:cNvSpPr>
          <p:nvPr/>
        </p:nvSpPr>
        <p:spPr>
          <a:xfrm>
            <a:off x="6094413" y="1151791"/>
            <a:ext cx="514508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8441" indent="-198441" algn="l" defTabSz="914415" rtl="0" eaLnBrk="1" latinLnBrk="0" hangingPunct="1">
              <a:lnSpc>
                <a:spcPct val="10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30220" indent="-220667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628660" indent="-190504" algn="l" defTabSz="914415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2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34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42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49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57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65" indent="-228604" algn="l" defTabSz="9144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3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It Is Hard to Move Off Balance Sheet</a:t>
            </a:r>
            <a:br>
              <a:rPr kumimoji="0" lang="en-US" sz="18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30" normalizeH="0" baseline="0" noProof="0">
                <a:ln>
                  <a:noFill/>
                </a:ln>
                <a:solidFill>
                  <a:srgbClr val="0B3047"/>
                </a:solidFill>
                <a:effectLst/>
                <a:uLnTx/>
                <a:uFillTx/>
                <a:latin typeface="SVB Neue Montreal Book" panose="020B0403030403020204" pitchFamily="34" charset="0"/>
                <a:ea typeface="+mn-ea"/>
                <a:cs typeface="+mn-cs"/>
              </a:rPr>
              <a:t>CVC’s Current Status Toward Moving Off Balance Sheet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7BBCF0-F695-8250-6455-2C63EE0C1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STATE OF CVC 2025     |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0A2D5B-74EC-6B50-A5E5-61F48616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A8F9D-EC3D-4C95-9610-788E59E18F31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2B7BF2-941C-284F-91C0-69DBF474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CVCs Trip Along the Way to Off Balance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0EFF5C-62F7-1FEE-66AA-F811CE89C075}"/>
              </a:ext>
            </a:extLst>
          </p:cNvPr>
          <p:cNvSpPr txBox="1"/>
          <p:nvPr/>
        </p:nvSpPr>
        <p:spPr>
          <a:xfrm>
            <a:off x="3187233" y="6562601"/>
            <a:ext cx="5562739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200"/>
              </a:spcAft>
            </a:pPr>
            <a:r>
              <a:rPr lang="en-US" sz="700">
                <a:solidFill>
                  <a:schemeClr val="accent3"/>
                </a:solidFill>
                <a:cs typeface="SVBSans" panose="020B0504030101020102" pitchFamily="34" charset="0"/>
              </a:rPr>
              <a:t>Source: CVC survey and SVB analysis.</a:t>
            </a:r>
          </a:p>
        </p:txBody>
      </p:sp>
    </p:spTree>
    <p:extLst>
      <p:ext uri="{BB962C8B-B14F-4D97-AF65-F5344CB8AC3E}">
        <p14:creationId xmlns:p14="http://schemas.microsoft.com/office/powerpoint/2010/main" val="36615111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SVB 2024 CVC REPORT Template (SVBNM-Bierstadt) v6">
  <a:themeElements>
    <a:clrScheme name="SVB 2022 Template V02">
      <a:dk1>
        <a:srgbClr val="000000"/>
      </a:dk1>
      <a:lt1>
        <a:srgbClr val="FFFFFF"/>
      </a:lt1>
      <a:dk2>
        <a:srgbClr val="0B3047"/>
      </a:dk2>
      <a:lt2>
        <a:srgbClr val="3C4F58"/>
      </a:lt2>
      <a:accent1>
        <a:srgbClr val="00BDFF"/>
      </a:accent1>
      <a:accent2>
        <a:srgbClr val="0D3E66"/>
      </a:accent2>
      <a:accent3>
        <a:srgbClr val="7D96AA"/>
      </a:accent3>
      <a:accent4>
        <a:srgbClr val="CC66CC"/>
      </a:accent4>
      <a:accent5>
        <a:srgbClr val="00C67B"/>
      </a:accent5>
      <a:accent6>
        <a:srgbClr val="FF4C29"/>
      </a:accent6>
      <a:hlink>
        <a:srgbClr val="00C0FF"/>
      </a:hlink>
      <a:folHlink>
        <a:srgbClr val="7D96AA"/>
      </a:folHlink>
    </a:clrScheme>
    <a:fontScheme name="SVB NM Book - Bierstadt(Report)">
      <a:majorFont>
        <a:latin typeface="SVB Neue Montreal Book"/>
        <a:ea typeface=""/>
        <a:cs typeface=""/>
      </a:majorFont>
      <a:minorFont>
        <a:latin typeface="Bierstad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pc="3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VB_Corporate_Template_JULY_2015_V01(INTERIM_JUL20).pptx" id="{A9510928-26E3-48BC-9A21-205A07B67344}" vid="{59BE37B9-3370-46C6-828B-1A325CED649C}"/>
    </a:ext>
  </a:extLst>
</a:theme>
</file>

<file path=ppt/theme/theme2.xml><?xml version="1.0" encoding="utf-8"?>
<a:theme xmlns:a="http://schemas.openxmlformats.org/drawingml/2006/main" name="1_SVB 2024 CVC REPORT Template (SVBNM-Bierstadt) v6">
  <a:themeElements>
    <a:clrScheme name="SVB 2022 Template V02">
      <a:dk1>
        <a:srgbClr val="000000"/>
      </a:dk1>
      <a:lt1>
        <a:srgbClr val="FFFFFF"/>
      </a:lt1>
      <a:dk2>
        <a:srgbClr val="0B3047"/>
      </a:dk2>
      <a:lt2>
        <a:srgbClr val="3C4F58"/>
      </a:lt2>
      <a:accent1>
        <a:srgbClr val="00BDFF"/>
      </a:accent1>
      <a:accent2>
        <a:srgbClr val="0D3E66"/>
      </a:accent2>
      <a:accent3>
        <a:srgbClr val="7D96AA"/>
      </a:accent3>
      <a:accent4>
        <a:srgbClr val="CC66CC"/>
      </a:accent4>
      <a:accent5>
        <a:srgbClr val="00C67B"/>
      </a:accent5>
      <a:accent6>
        <a:srgbClr val="FF4C29"/>
      </a:accent6>
      <a:hlink>
        <a:srgbClr val="00C0FF"/>
      </a:hlink>
      <a:folHlink>
        <a:srgbClr val="7D96AA"/>
      </a:folHlink>
    </a:clrScheme>
    <a:fontScheme name="SVB NM Book - Bierstadt(Report)">
      <a:majorFont>
        <a:latin typeface="SVB Neue Montreal Book"/>
        <a:ea typeface=""/>
        <a:cs typeface=""/>
      </a:majorFont>
      <a:minorFont>
        <a:latin typeface="Bierstad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pc="30" dirty="0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VB_Corporate_Template_JULY_2015_V01(INTERIM_JUL20).pptx" id="{A9510928-26E3-48BC-9A21-205A07B67344}" vid="{59BE37B9-3370-46C6-828B-1A325CED649C}"/>
    </a:ext>
  </a:extLst>
</a:theme>
</file>

<file path=ppt/theme/theme3.xml><?xml version="1.0" encoding="utf-8"?>
<a:theme xmlns:a="http://schemas.openxmlformats.org/drawingml/2006/main" name="Office Theme">
  <a:themeElements>
    <a:clrScheme name="SVB 2022 Template V02">
      <a:dk1>
        <a:srgbClr val="000000"/>
      </a:dk1>
      <a:lt1>
        <a:srgbClr val="FFFFFF"/>
      </a:lt1>
      <a:dk2>
        <a:srgbClr val="0B3047"/>
      </a:dk2>
      <a:lt2>
        <a:srgbClr val="3C4F58"/>
      </a:lt2>
      <a:accent1>
        <a:srgbClr val="00BDFF"/>
      </a:accent1>
      <a:accent2>
        <a:srgbClr val="0D3E66"/>
      </a:accent2>
      <a:accent3>
        <a:srgbClr val="7D96AA"/>
      </a:accent3>
      <a:accent4>
        <a:srgbClr val="CC66CC"/>
      </a:accent4>
      <a:accent5>
        <a:srgbClr val="00C67B"/>
      </a:accent5>
      <a:accent6>
        <a:srgbClr val="FF4C29"/>
      </a:accent6>
      <a:hlink>
        <a:srgbClr val="00C0FF"/>
      </a:hlink>
      <a:folHlink>
        <a:srgbClr val="7D96AA"/>
      </a:folHlink>
    </a:clrScheme>
    <a:fontScheme name="SVBNM Bierstadt">
      <a:majorFont>
        <a:latin typeface="SVB Neue Montreal Medium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SVB 2022 Template V02">
      <a:dk1>
        <a:srgbClr val="000000"/>
      </a:dk1>
      <a:lt1>
        <a:srgbClr val="FFFFFF"/>
      </a:lt1>
      <a:dk2>
        <a:srgbClr val="0B3047"/>
      </a:dk2>
      <a:lt2>
        <a:srgbClr val="3C4F58"/>
      </a:lt2>
      <a:accent1>
        <a:srgbClr val="00BDFF"/>
      </a:accent1>
      <a:accent2>
        <a:srgbClr val="0D3E66"/>
      </a:accent2>
      <a:accent3>
        <a:srgbClr val="7D96AA"/>
      </a:accent3>
      <a:accent4>
        <a:srgbClr val="CC66CC"/>
      </a:accent4>
      <a:accent5>
        <a:srgbClr val="00C67B"/>
      </a:accent5>
      <a:accent6>
        <a:srgbClr val="FF4C29"/>
      </a:accent6>
      <a:hlink>
        <a:srgbClr val="00C0FF"/>
      </a:hlink>
      <a:folHlink>
        <a:srgbClr val="7D96AA"/>
      </a:folHlink>
    </a:clrScheme>
    <a:fontScheme name="SVBNM Bierstadt">
      <a:majorFont>
        <a:latin typeface="SVB Neue Montreal Medium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FB8F72C4A6349A20C215958438BC9" ma:contentTypeVersion="19" ma:contentTypeDescription="Create a new document." ma:contentTypeScope="" ma:versionID="05c528ea2acc11b7184f337ba8644d0d">
  <xsd:schema xmlns:xsd="http://www.w3.org/2001/XMLSchema" xmlns:xs="http://www.w3.org/2001/XMLSchema" xmlns:p="http://schemas.microsoft.com/office/2006/metadata/properties" xmlns:ns2="2debef5b-39ee-467f-9311-f7462497bb4a" xmlns:ns3="6e8df634-2163-4393-823c-8c1dafdbf4b8" targetNamespace="http://schemas.microsoft.com/office/2006/metadata/properties" ma:root="true" ma:fieldsID="6a936d8d371bbaf25bb351ca0be6ff77" ns2:_="" ns3:_="">
    <xsd:import namespace="2debef5b-39ee-467f-9311-f7462497bb4a"/>
    <xsd:import namespace="6e8df634-2163-4393-823c-8c1dafdbf4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bef5b-39ee-467f-9311-f7462497bb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522146a-a934-4d38-89b9-440191e6b3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df634-2163-4393-823c-8c1dafdbf4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080d2f4-e49b-4809-82a0-65d92629464c}" ma:internalName="TaxCatchAll" ma:showField="CatchAllData" ma:web="6e8df634-2163-4393-823c-8c1dafdbf4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e8df634-2163-4393-823c-8c1dafdbf4b8">
      <UserInfo>
        <DisplayName>Sarah Walker</DisplayName>
        <AccountId>2152</AccountId>
        <AccountType/>
      </UserInfo>
      <UserInfo>
        <DisplayName>Geoff Neill</DisplayName>
        <AccountId>3776</AccountId>
        <AccountType/>
      </UserInfo>
    </SharedWithUsers>
    <lcf76f155ced4ddcb4097134ff3c332f xmlns="2debef5b-39ee-467f-9311-f7462497bb4a">
      <Terms xmlns="http://schemas.microsoft.com/office/infopath/2007/PartnerControls"/>
    </lcf76f155ced4ddcb4097134ff3c332f>
    <TaxCatchAll xmlns="6e8df634-2163-4393-823c-8c1dafdbf4b8" xsi:nil="true"/>
  </documentManagement>
</p:properties>
</file>

<file path=customXml/itemProps1.xml><?xml version="1.0" encoding="utf-8"?>
<ds:datastoreItem xmlns:ds="http://schemas.openxmlformats.org/officeDocument/2006/customXml" ds:itemID="{F3D3FB12-2377-4CF0-B98A-F7B73E8C1020}">
  <ds:schemaRefs>
    <ds:schemaRef ds:uri="2debef5b-39ee-467f-9311-f7462497bb4a"/>
    <ds:schemaRef ds:uri="6e8df634-2163-4393-823c-8c1dafdbf4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CCC825B-A824-45F8-9E5C-8C0DD2D844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6F76AF-E5B1-440D-B24F-2301923B459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debef5b-39ee-467f-9311-f7462497bb4a"/>
    <ds:schemaRef ds:uri="6e8df634-2163-4393-823c-8c1dafdbf4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2422</Words>
  <Application>Microsoft Office PowerPoint</Application>
  <PresentationFormat>Custom</PresentationFormat>
  <Paragraphs>482</Paragraphs>
  <Slides>30</Slides>
  <Notes>1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Bierstadt</vt:lpstr>
      <vt:lpstr>SVB Neue Montreal Book</vt:lpstr>
      <vt:lpstr>SVB Neue Montreal Medium</vt:lpstr>
      <vt:lpstr>SVBSans</vt:lpstr>
      <vt:lpstr>SVB 2024 CVC REPORT Template (SVBNM-Bierstadt) v6</vt:lpstr>
      <vt:lpstr>1_SVB 2024 CVC REPORT Template (SVBNM-Bierstadt) v6</vt:lpstr>
      <vt:lpstr>State of CVC 2025</vt:lpstr>
      <vt:lpstr>Young but Mighty: Early-Stage Focus</vt:lpstr>
      <vt:lpstr>AI Demands Corporate Attention</vt:lpstr>
      <vt:lpstr>Houston, We Have a Disconnect</vt:lpstr>
      <vt:lpstr>Houston, We Have a Disconnect</vt:lpstr>
      <vt:lpstr>The Parent Trap</vt:lpstr>
      <vt:lpstr>Financials Cast a Wide Net</vt:lpstr>
      <vt:lpstr>Clear Compass, Tangled Path</vt:lpstr>
      <vt:lpstr>CVCs Trip Along the Way to Off Balance</vt:lpstr>
      <vt:lpstr>PowerPoint Presentation</vt:lpstr>
      <vt:lpstr>The Parent Trap</vt:lpstr>
      <vt:lpstr>Borrowing the Parent’s Brand</vt:lpstr>
      <vt:lpstr>Borrowing the Parent’s Brand</vt:lpstr>
      <vt:lpstr>Financials Cast a Wide Net</vt:lpstr>
      <vt:lpstr>Young but Mighty: Early-Stage Focus</vt:lpstr>
      <vt:lpstr>AI Demands Corporate Attention</vt:lpstr>
      <vt:lpstr>Clear Compass, Tangled Path</vt:lpstr>
      <vt:lpstr>Ownership Is 5% or 10% of the Law </vt:lpstr>
      <vt:lpstr>Ownership Is 5% or 10% of the Law </vt:lpstr>
      <vt:lpstr>IC Where You’re Coming From…</vt:lpstr>
      <vt:lpstr>IC Where You’re Coming From…</vt:lpstr>
      <vt:lpstr>CVCs Trip Along the Way to Off Balance</vt:lpstr>
      <vt:lpstr>Stay Calm and Follow-On</vt:lpstr>
      <vt:lpstr>Stay Calm and Follow-On</vt:lpstr>
      <vt:lpstr>CVCs Thirsty in Liquidity Desert</vt:lpstr>
      <vt:lpstr>CVCs Thirsty in Liquidity Desert</vt:lpstr>
      <vt:lpstr>Strategics Make It an Inside Job</vt:lpstr>
      <vt:lpstr>Strategics Make It an Inside Job</vt:lpstr>
      <vt:lpstr>Carry On, My Wayward Fund</vt:lpstr>
      <vt:lpstr>Carry On, My Wayward Fund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CVC 2025</dc:title>
  <dc:creator>Silicon Valley Bank;Counterpart Ventures</dc:creator>
  <cp:lastModifiedBy>Lane Bruno</cp:lastModifiedBy>
  <cp:revision>1</cp:revision>
  <dcterms:created xsi:type="dcterms:W3CDTF">2015-07-14T21:01:21Z</dcterms:created>
  <dcterms:modified xsi:type="dcterms:W3CDTF">2025-11-20T04:35:55Z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Order">
    <vt:r8>2357600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lpwstr/>
  </property>
  <property fmtid="{D5CDD505-2E9C-101B-9397-08002B2CF9AE}" pid="10" name="ContentTypeId">
    <vt:lpwstr>0x010100213FB8F72C4A6349A20C215958438BC9</vt:lpwstr>
  </property>
  <property fmtid="{D5CDD505-2E9C-101B-9397-08002B2CF9AE}" pid="11" name="MSIP_Label_94cabfe7-c339-4071-a76f-98dca84aa88a_Enabled">
    <vt:lpwstr>true</vt:lpwstr>
  </property>
  <property fmtid="{D5CDD505-2E9C-101B-9397-08002B2CF9AE}" pid="12" name="MSIP_Label_94cabfe7-c339-4071-a76f-98dca84aa88a_SetDate">
    <vt:lpwstr>2025-09-05T17:43:50Z</vt:lpwstr>
  </property>
  <property fmtid="{D5CDD505-2E9C-101B-9397-08002B2CF9AE}" pid="13" name="MSIP_Label_94cabfe7-c339-4071-a76f-98dca84aa88a_Method">
    <vt:lpwstr>Privileged</vt:lpwstr>
  </property>
  <property fmtid="{D5CDD505-2E9C-101B-9397-08002B2CF9AE}" pid="14" name="MSIP_Label_94cabfe7-c339-4071-a76f-98dca84aa88a_Name">
    <vt:lpwstr>Public</vt:lpwstr>
  </property>
  <property fmtid="{D5CDD505-2E9C-101B-9397-08002B2CF9AE}" pid="15" name="MSIP_Label_94cabfe7-c339-4071-a76f-98dca84aa88a_SiteId">
    <vt:lpwstr>c5d48277-da06-408e-9d69-7bce38483418</vt:lpwstr>
  </property>
  <property fmtid="{D5CDD505-2E9C-101B-9397-08002B2CF9AE}" pid="16" name="MSIP_Label_94cabfe7-c339-4071-a76f-98dca84aa88a_ActionId">
    <vt:lpwstr>73b06d96-a829-476a-a03e-a0077a80bbf8</vt:lpwstr>
  </property>
  <property fmtid="{D5CDD505-2E9C-101B-9397-08002B2CF9AE}" pid="17" name="MSIP_Label_94cabfe7-c339-4071-a76f-98dca84aa88a_ContentBits">
    <vt:lpwstr>0</vt:lpwstr>
  </property>
</Properties>
</file>